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68" r:id="rId2"/>
    <p:sldId id="527" r:id="rId3"/>
    <p:sldId id="758" r:id="rId4"/>
    <p:sldId id="742" r:id="rId5"/>
    <p:sldId id="761" r:id="rId6"/>
    <p:sldId id="760" r:id="rId7"/>
    <p:sldId id="759" r:id="rId8"/>
    <p:sldId id="740" r:id="rId9"/>
    <p:sldId id="744" r:id="rId10"/>
    <p:sldId id="745" r:id="rId11"/>
    <p:sldId id="747" r:id="rId12"/>
    <p:sldId id="748" r:id="rId13"/>
    <p:sldId id="746" r:id="rId14"/>
    <p:sldId id="743" r:id="rId15"/>
    <p:sldId id="751" r:id="rId16"/>
    <p:sldId id="739" r:id="rId17"/>
    <p:sldId id="497" r:id="rId18"/>
    <p:sldId id="752" r:id="rId19"/>
    <p:sldId id="753" r:id="rId20"/>
    <p:sldId id="754" r:id="rId21"/>
    <p:sldId id="756" r:id="rId22"/>
    <p:sldId id="757" r:id="rId23"/>
    <p:sldId id="755" r:id="rId24"/>
  </p:sldIdLst>
  <p:sldSz cx="9906000" cy="6858000" type="A4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02624" initials="P" lastIdx="14" clrIdx="0"/>
  <p:cmAuthor id="1" name="Francis Vaguener (RFS/RCS/PC Ins, Brussels)" initials="FV" lastIdx="1" clrIdx="1"/>
  <p:cmAuthor id="2" name="Renaud" initials="R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CC"/>
    <a:srgbClr val="33CC33"/>
    <a:srgbClr val="D9D9D9"/>
    <a:srgbClr val="EA745C"/>
    <a:srgbClr val="999999"/>
    <a:srgbClr val="FFDA65"/>
    <a:srgbClr val="EBA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84" autoAdjust="0"/>
    <p:restoredTop sz="53094" autoAdjust="0"/>
  </p:normalViewPr>
  <p:slideViewPr>
    <p:cSldViewPr snapToGrid="0">
      <p:cViewPr varScale="1">
        <p:scale>
          <a:sx n="85" d="100"/>
          <a:sy n="85" d="100"/>
        </p:scale>
        <p:origin x="612" y="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652" y="-90"/>
      </p:cViewPr>
      <p:guideLst>
        <p:guide orient="horz" pos="3133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49099" cy="4968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8057" tIns="44029" rIns="88057" bIns="44029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43" y="2"/>
            <a:ext cx="2949099" cy="4968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8057" tIns="44029" rIns="88057" bIns="4402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33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5707"/>
            <a:ext cx="2949099" cy="49680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8057" tIns="44029" rIns="88057" bIns="44029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33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43" y="9445707"/>
            <a:ext cx="2949099" cy="49680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8057" tIns="44029" rIns="88057" bIns="4402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DBBFFC02-6122-43DB-A04E-E663BB77D8B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55990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49099" cy="4968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8057" tIns="44029" rIns="88057" bIns="44029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43" y="2"/>
            <a:ext cx="2949099" cy="4968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8057" tIns="44029" rIns="88057" bIns="4402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16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3652"/>
            <a:ext cx="5444490" cy="44760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8057" tIns="44029" rIns="88057" bIns="440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5707"/>
            <a:ext cx="2949099" cy="49680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8057" tIns="44029" rIns="88057" bIns="44029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43" y="9445707"/>
            <a:ext cx="2949099" cy="49680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8057" tIns="44029" rIns="88057" bIns="4402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CAA1172B-B7F2-459B-B87F-4D7FFF5B3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77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15467" indent="-27518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00721" indent="-22014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41010" indent="-22014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81298" indent="-22014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21586" indent="-2201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61875" indent="-2201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02162" indent="-2201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742451" indent="-2201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40A85A8-7147-4C14-ABB9-14A1135FC4FB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1626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02EFF-468D-498E-9E81-A311E1B27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46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65913" y="428625"/>
            <a:ext cx="2095500" cy="55118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9413" y="428625"/>
            <a:ext cx="6134100" cy="55118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28781882-D232-429C-833D-236D6C0306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2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B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7F505B74-B624-4716-8FF9-E957B2BB9A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4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163" y="428625"/>
            <a:ext cx="9067800" cy="765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7513" y="1428750"/>
            <a:ext cx="4460875" cy="4511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30788" y="1428750"/>
            <a:ext cx="4460875" cy="2179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30788" y="3760788"/>
            <a:ext cx="4460875" cy="21796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50A2D33-92FE-4AC1-9214-4B7AE8EC31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35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163" y="428625"/>
            <a:ext cx="9067800" cy="765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7513" y="1428750"/>
            <a:ext cx="4460875" cy="4511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0788" y="1428750"/>
            <a:ext cx="4460875" cy="4511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80F30FCD-BD86-41BA-BA39-CDFB3B2B1F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4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EA3D9-C7E4-49D8-A2D7-51DCE5AF3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8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85763" y="1428750"/>
            <a:ext cx="4111625" cy="451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9788" y="1428750"/>
            <a:ext cx="4111625" cy="451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4F9D29DC-C96E-4225-95DC-4507BC4577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7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2C7E9-810D-4099-A251-0D4B786A0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1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8969" y="140952"/>
            <a:ext cx="9067800" cy="76517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86A8D-5591-44AB-BFCB-2C462DCDE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99580C7B-5568-496C-BB46-332F6590B5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1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77E9665-88A5-4B10-AFC5-4B77E5DB80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96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D7AF6-DBA8-4BE0-B850-DD092EB3E4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708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CCE0F93E-FE2C-4246-A2B3-495DA50E49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9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7513" y="1130158"/>
            <a:ext cx="9074150" cy="4810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11163" y="99857"/>
            <a:ext cx="90678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9379" y="6508425"/>
            <a:ext cx="27776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200" noProof="0" dirty="0" smtClean="0">
                <a:latin typeface="Times New Roman" pitchFamily="18" charset="0"/>
              </a:rPr>
              <a:t>Vaguener </a:t>
            </a:r>
            <a:r>
              <a:rPr lang="fr-FR" sz="1200" noProof="0" dirty="0" smtClean="0">
                <a:latin typeface="Calibri" panose="020F0502020204030204" pitchFamily="34" charset="0"/>
              </a:rPr>
              <a:t>ǀ Willis Towers Watson</a:t>
            </a:r>
            <a:endParaRPr lang="fr-FR" sz="1200" noProof="0" dirty="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890000" y="6327775"/>
            <a:ext cx="539750" cy="2698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pPr>
              <a:defRPr/>
            </a:pPr>
            <a:fld id="{6932DAE1-430B-4DDB-93C9-D2A9400E92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E6503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E65032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E65032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E65032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E65032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E6503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E6503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E6503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E65032"/>
          </a:solidFill>
          <a:latin typeface="Arial" charset="0"/>
          <a:cs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ts val="600"/>
        </a:spcAft>
        <a:buClr>
          <a:srgbClr val="E6503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457200" indent="-227013" algn="l" rtl="0" eaLnBrk="0" fontAlgn="base" hangingPunct="0">
        <a:spcBef>
          <a:spcPct val="10000"/>
        </a:spcBef>
        <a:spcAft>
          <a:spcPts val="600"/>
        </a:spcAft>
        <a:buClr>
          <a:srgbClr val="989898"/>
        </a:buClr>
        <a:buSzPct val="60000"/>
        <a:buFont typeface="Wingdings" pitchFamily="2" charset="2"/>
        <a:buChar char="l"/>
        <a:defRPr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76288" indent="-317500" algn="l" rtl="0" eaLnBrk="0" fontAlgn="base" hangingPunct="0">
        <a:spcBef>
          <a:spcPct val="10000"/>
        </a:spcBef>
        <a:spcAft>
          <a:spcPts val="600"/>
        </a:spcAft>
        <a:buClr>
          <a:schemeClr val="accent1"/>
        </a:buClr>
        <a:buSzPct val="90000"/>
        <a:buFont typeface="Arial" charset="0"/>
        <a:buChar char="—"/>
        <a:defRPr sz="16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417638" indent="-27463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511425" indent="-979488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968625" indent="-979488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6pPr>
      <a:lvl7pPr marL="3425825" indent="-979488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7pPr>
      <a:lvl8pPr marL="3883025" indent="-979488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8pPr>
      <a:lvl9pPr marL="4340225" indent="-979488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rancis.vaguener@willistowerswat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11" Type="http://schemas.openxmlformats.org/officeDocument/2006/relationships/image" Target="../media/image33.e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8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5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8401ADC-658D-4624-8EC4-5F91D495202D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411163" y="3006398"/>
            <a:ext cx="9080078" cy="1379865"/>
          </a:xfrm>
          <a:solidFill>
            <a:srgbClr val="E65032"/>
          </a:solidFill>
        </p:spPr>
        <p:txBody>
          <a:bodyPr wrap="square" lIns="182880" tIns="27432" rIns="91440" bIns="18288" anchor="b">
            <a:spAutoFit/>
          </a:bodyPr>
          <a:lstStyle/>
          <a:p>
            <a:pPr eaLnBrk="1" hangingPunct="1">
              <a:lnSpc>
                <a:spcPts val="2600"/>
              </a:lnSpc>
            </a:pPr>
            <a:r>
              <a:rPr lang="fr-BE" sz="2500" dirty="0" smtClean="0">
                <a:solidFill>
                  <a:schemeClr val="tx1"/>
                </a:solidFill>
                <a:ea typeface="ＭＳ Ｐゴシック" pitchFamily="34" charset="-128"/>
              </a:rPr>
              <a:t/>
            </a:r>
            <a:br>
              <a:rPr lang="fr-BE" sz="2500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fr-BE" sz="2500" dirty="0" err="1" smtClean="0">
                <a:solidFill>
                  <a:schemeClr val="tx1"/>
                </a:solidFill>
                <a:ea typeface="ＭＳ Ｐゴシック" pitchFamily="34" charset="-128"/>
              </a:rPr>
              <a:t>Alac</a:t>
            </a:r>
            <a:r>
              <a:rPr lang="fr-BE" sz="2500" dirty="0" smtClean="0">
                <a:solidFill>
                  <a:schemeClr val="tx1"/>
                </a:solidFill>
                <a:ea typeface="ＭＳ Ｐゴシック" pitchFamily="34" charset="-128"/>
              </a:rPr>
              <a:t/>
            </a:r>
            <a:br>
              <a:rPr lang="fr-BE" sz="2500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fr-BE" sz="2500" dirty="0" smtClean="0">
                <a:solidFill>
                  <a:schemeClr val="tx1"/>
                </a:solidFill>
                <a:ea typeface="ＭＳ Ｐゴシック" pitchFamily="34" charset="-128"/>
              </a:rPr>
              <a:t>Luxembourg </a:t>
            </a:r>
            <a:r>
              <a:rPr lang="fr-BE" sz="2500" dirty="0" smtClean="0">
                <a:solidFill>
                  <a:schemeClr val="tx1"/>
                </a:solidFill>
                <a:ea typeface="ＭＳ Ｐゴシック" pitchFamily="34" charset="-128"/>
              </a:rPr>
              <a:t>12│05│2016</a:t>
            </a:r>
            <a:r>
              <a:rPr lang="fr-BE" sz="2500" dirty="0">
                <a:solidFill>
                  <a:schemeClr val="tx1"/>
                </a:solidFill>
                <a:ea typeface="ＭＳ Ｐゴシック" pitchFamily="34" charset="-128"/>
              </a:rPr>
              <a:t/>
            </a:r>
            <a:br>
              <a:rPr lang="fr-BE" sz="2500" dirty="0">
                <a:solidFill>
                  <a:schemeClr val="tx1"/>
                </a:solidFill>
                <a:ea typeface="ＭＳ Ｐゴシック" pitchFamily="34" charset="-128"/>
              </a:rPr>
            </a:br>
            <a:endParaRPr lang="fr-BE" sz="25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subTitle" idx="4294967295"/>
          </p:nvPr>
        </p:nvSpPr>
        <p:spPr bwMode="gray">
          <a:xfrm>
            <a:off x="444500" y="4510088"/>
            <a:ext cx="9046741" cy="1498872"/>
          </a:xfrm>
          <a:solidFill>
            <a:srgbClr val="000000"/>
          </a:solidFill>
        </p:spPr>
        <p:txBody>
          <a:bodyPr wrap="square" lIns="182880" tIns="18288" bIns="18288">
            <a:spAutoFit/>
          </a:bodyPr>
          <a:lstStyle/>
          <a:p>
            <a:pPr marL="0" indent="0" eaLnBrk="1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fr-BE" sz="2400" b="1" dirty="0" smtClean="0">
              <a:solidFill>
                <a:schemeClr val="bg1"/>
              </a:solidFill>
              <a:ea typeface="ＭＳ Ｐゴシック" pitchFamily="34" charset="-128"/>
            </a:endParaRPr>
          </a:p>
          <a:p>
            <a:pPr marL="0" indent="0" eaLnBrk="1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fr-BE" sz="2400" b="1" dirty="0" smtClean="0">
                <a:solidFill>
                  <a:schemeClr val="bg1"/>
                </a:solidFill>
                <a:ea typeface="ＭＳ Ｐゴシック" pitchFamily="34" charset="-128"/>
              </a:rPr>
              <a:t>Duration Vectorielle et ALM</a:t>
            </a:r>
          </a:p>
          <a:p>
            <a:pPr marL="0" indent="0" eaLnBrk="1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fr-BE" sz="2400" b="1" dirty="0">
              <a:solidFill>
                <a:schemeClr val="bg1"/>
              </a:solidFill>
              <a:ea typeface="ＭＳ Ｐゴシック" pitchFamily="34" charset="-128"/>
            </a:endParaRPr>
          </a:p>
          <a:p>
            <a:pPr marL="0" indent="0" eaLnBrk="1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fr-BE" sz="1200" dirty="0" smtClean="0">
                <a:solidFill>
                  <a:schemeClr val="bg1"/>
                </a:solidFill>
                <a:ea typeface="ＭＳ Ｐゴシック" pitchFamily="34" charset="-128"/>
                <a:hlinkClick r:id="rId3"/>
              </a:rPr>
              <a:t>francis.vaguener@willistowerswatson.com</a:t>
            </a:r>
            <a:endParaRPr lang="fr-BE" sz="1200" dirty="0" smtClean="0">
              <a:solidFill>
                <a:schemeClr val="bg1"/>
              </a:solidFill>
              <a:ea typeface="ＭＳ Ｐゴシック" pitchFamily="34" charset="-128"/>
            </a:endParaRPr>
          </a:p>
          <a:p>
            <a:pPr marL="0" indent="0" eaLnBrk="1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fr-BE" sz="1200" dirty="0">
                <a:solidFill>
                  <a:schemeClr val="bg1"/>
                </a:solidFill>
                <a:ea typeface="ＭＳ Ｐゴシック" pitchFamily="34" charset="-128"/>
              </a:rPr>
              <a:t>Mobile : +32 477 61 92 59</a:t>
            </a:r>
          </a:p>
          <a:p>
            <a:pPr marL="0" indent="0" eaLnBrk="1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fr-BE" sz="1800" b="1" dirty="0" smtClean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2.2  Duration et Convexité 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R(t) = </a:t>
            </a:r>
            <a:r>
              <a:rPr lang="el-GR" dirty="0"/>
              <a:t>ε</a:t>
            </a:r>
            <a:r>
              <a:rPr lang="fr-BE" baseline="-25000" dirty="0"/>
              <a:t>0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3D9-C7E4-49D8-A2D7-51DCE5AF316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3136" y="1271062"/>
            <a:ext cx="8696614" cy="594008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Développons en série G(0,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fr-BE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jusqu’au terme d’ordre 2 au voisinage de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fr-BE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 </a:t>
            </a:r>
            <a:b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BE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Si :                     et                     , alors la position initiale G(0,0) est immunisée et</a:t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r-FR" sz="2000" kern="5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B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Calculons               </a:t>
            </a:r>
            <a: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r-FR" sz="2000" kern="5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Clr>
                <a:srgbClr val="FF0000"/>
              </a:buClr>
            </a:pP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r-BE" sz="20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6410278"/>
              </p:ext>
            </p:extLst>
          </p:nvPr>
        </p:nvGraphicFramePr>
        <p:xfrm>
          <a:off x="2210375" y="5127840"/>
          <a:ext cx="8636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50" name="Equation" r:id="rId3" imgW="520560" imgH="406080" progId="Equation.DSMT4">
                  <p:embed/>
                </p:oleObj>
              </mc:Choice>
              <mc:Fallback>
                <p:oleObj name="Equation" r:id="rId3" imgW="52056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10375" y="5127840"/>
                        <a:ext cx="863600" cy="674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4" name="Rectangle 3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909500"/>
              </p:ext>
            </p:extLst>
          </p:nvPr>
        </p:nvGraphicFramePr>
        <p:xfrm>
          <a:off x="2168813" y="1926086"/>
          <a:ext cx="4718074" cy="783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51" name="Equation" r:id="rId5" imgW="491457" imgH="431763" progId="Equation.DSMT4">
                  <p:embed/>
                </p:oleObj>
              </mc:Choice>
              <mc:Fallback>
                <p:oleObj name="Equation" r:id="rId5" imgW="491457" imgH="43176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8813" y="1926086"/>
                        <a:ext cx="4718074" cy="78344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3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033844"/>
              </p:ext>
            </p:extLst>
          </p:nvPr>
        </p:nvGraphicFramePr>
        <p:xfrm>
          <a:off x="3440410" y="5148622"/>
          <a:ext cx="858838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52" name="Equation" r:id="rId7" imgW="571320" imgH="431640" progId="Equation.DSMT4">
                  <p:embed/>
                </p:oleObj>
              </mc:Choice>
              <mc:Fallback>
                <p:oleObj name="Equation" r:id="rId7" imgW="5713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40410" y="5148622"/>
                        <a:ext cx="858838" cy="649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3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057793"/>
              </p:ext>
            </p:extLst>
          </p:nvPr>
        </p:nvGraphicFramePr>
        <p:xfrm>
          <a:off x="3144259" y="3967338"/>
          <a:ext cx="2955546" cy="644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53" name="Equation" r:id="rId9" imgW="990360" imgH="215640" progId="Equation.DSMT4">
                  <p:embed/>
                </p:oleObj>
              </mc:Choice>
              <mc:Fallback>
                <p:oleObj name="Equation" r:id="rId9" imgW="99036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44259" y="3967338"/>
                        <a:ext cx="2955546" cy="644157"/>
                      </a:xfrm>
                      <a:prstGeom prst="rect">
                        <a:avLst/>
                      </a:prstGeom>
                      <a:solidFill>
                        <a:srgbClr val="FF0000">
                          <a:alpha val="14000"/>
                        </a:srgb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461713"/>
              </p:ext>
            </p:extLst>
          </p:nvPr>
        </p:nvGraphicFramePr>
        <p:xfrm>
          <a:off x="1518803" y="2990478"/>
          <a:ext cx="11811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54" name="Equation" r:id="rId11" imgW="711000" imgH="406080" progId="Equation.DSMT4">
                  <p:embed/>
                </p:oleObj>
              </mc:Choice>
              <mc:Fallback>
                <p:oleObj name="Equation" r:id="rId11" imgW="7110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18803" y="2990478"/>
                        <a:ext cx="1181100" cy="674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456145"/>
              </p:ext>
            </p:extLst>
          </p:nvPr>
        </p:nvGraphicFramePr>
        <p:xfrm>
          <a:off x="3144259" y="2990478"/>
          <a:ext cx="114617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55" name="Equation" r:id="rId13" imgW="761760" imgH="431640" progId="Equation.DSMT4">
                  <p:embed/>
                </p:oleObj>
              </mc:Choice>
              <mc:Fallback>
                <p:oleObj name="Equation" r:id="rId13" imgW="7617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144259" y="2990478"/>
                        <a:ext cx="1146175" cy="649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8456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2.2  Duration et Convexité 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R(t) = </a:t>
            </a:r>
            <a:r>
              <a:rPr lang="el-GR" dirty="0"/>
              <a:t>ε</a:t>
            </a:r>
            <a:r>
              <a:rPr lang="fr-BE" baseline="-25000" dirty="0"/>
              <a:t>0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3D9-C7E4-49D8-A2D7-51DCE5AF316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3136" y="1038315"/>
            <a:ext cx="869661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buClr>
                <a:srgbClr val="FF0000"/>
              </a:buClr>
            </a:pPr>
            <a:endParaRPr lang="fr-BE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Calculons                avec</a:t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r-FR" sz="2000" kern="5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kern="5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Première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condition d’immunisation d’une position d’équilibre G(0,0) = 0 </a:t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r-FR" sz="2000" kern="5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Clr>
                <a:srgbClr val="FF0000"/>
              </a:buClr>
            </a:pP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r-BE" sz="20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04120"/>
              </p:ext>
            </p:extLst>
          </p:nvPr>
        </p:nvGraphicFramePr>
        <p:xfrm>
          <a:off x="2241549" y="1264944"/>
          <a:ext cx="865332" cy="675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12" name="Equation" r:id="rId3" imgW="520560" imgH="406080" progId="Equation.DSMT4">
                  <p:embed/>
                </p:oleObj>
              </mc:Choice>
              <mc:Fallback>
                <p:oleObj name="Equation" r:id="rId3" imgW="52056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1549" y="1264944"/>
                        <a:ext cx="865332" cy="6753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805283"/>
              </p:ext>
            </p:extLst>
          </p:nvPr>
        </p:nvGraphicFramePr>
        <p:xfrm>
          <a:off x="3740648" y="1205342"/>
          <a:ext cx="4847672" cy="737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13" name="Equation" r:id="rId5" imgW="2946400" imgH="444500" progId="Equation.DSMT4">
                  <p:embed/>
                </p:oleObj>
              </mc:Choice>
              <mc:Fallback>
                <p:oleObj name="Equation" r:id="rId5" imgW="29464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0648" y="1205342"/>
                        <a:ext cx="4847672" cy="7373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456859"/>
              </p:ext>
            </p:extLst>
          </p:nvPr>
        </p:nvGraphicFramePr>
        <p:xfrm>
          <a:off x="2365230" y="2010754"/>
          <a:ext cx="5432425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14" name="Equation" r:id="rId7" imgW="3136680" imgH="1473120" progId="Equation.DSMT4">
                  <p:embed/>
                </p:oleObj>
              </mc:Choice>
              <mc:Fallback>
                <p:oleObj name="Equation" r:id="rId7" imgW="3136680" imgH="1473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230" y="2010754"/>
                        <a:ext cx="5432425" cy="25717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3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6" name="Rectangle 3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9" name="Rectangle 3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612916"/>
              </p:ext>
            </p:extLst>
          </p:nvPr>
        </p:nvGraphicFramePr>
        <p:xfrm>
          <a:off x="2365230" y="5381825"/>
          <a:ext cx="5800772" cy="725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15" name="Equation" r:id="rId9" imgW="3251160" imgH="406080" progId="Equation.DSMT4">
                  <p:embed/>
                </p:oleObj>
              </mc:Choice>
              <mc:Fallback>
                <p:oleObj name="Equation" r:id="rId9" imgW="325116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65230" y="5381825"/>
                        <a:ext cx="5800772" cy="7253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9518073" y="5605996"/>
            <a:ext cx="387927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r>
              <a:rPr lang="fr-BE" sz="1200" dirty="0" smtClean="0">
                <a:solidFill>
                  <a:schemeClr val="bg1"/>
                </a:solidFill>
              </a:rPr>
              <a:t>(4)</a:t>
            </a:r>
            <a:endParaRPr lang="fr-B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36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2.2  Duration et Convexité 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R(t) = </a:t>
            </a:r>
            <a:r>
              <a:rPr lang="el-GR" dirty="0"/>
              <a:t>ε</a:t>
            </a:r>
            <a:r>
              <a:rPr lang="fr-BE" baseline="-25000" dirty="0"/>
              <a:t>0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3D9-C7E4-49D8-A2D7-51DCE5AF316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3136" y="903232"/>
            <a:ext cx="869661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Calculons</a:t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r-FR" sz="2000" kern="5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Compte tenu des relations (2), (4) et (5), on peut écrire :</a:t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r-FR" sz="2000" kern="5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kern="5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Seconde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condition d’immunisation d’une position d’équilibre G(0,0) = 0</a:t>
            </a:r>
          </a:p>
          <a:p>
            <a:pPr>
              <a:spcAft>
                <a:spcPts val="0"/>
              </a:spcAft>
              <a:buClr>
                <a:srgbClr val="FF0000"/>
              </a:buClr>
            </a:pP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r-BE" sz="20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4" name="Rectangle 3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6" name="Rectangle 3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9" name="Rectangle 3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9320655"/>
              </p:ext>
            </p:extLst>
          </p:nvPr>
        </p:nvGraphicFramePr>
        <p:xfrm>
          <a:off x="2449513" y="836613"/>
          <a:ext cx="5883996" cy="2449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04" name="Equation" r:id="rId3" imgW="4089240" imgH="1688760" progId="Equation.DSMT4">
                  <p:embed/>
                </p:oleObj>
              </mc:Choice>
              <mc:Fallback>
                <p:oleObj name="Equation" r:id="rId3" imgW="4089240" imgH="1688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9513" y="836613"/>
                        <a:ext cx="5883996" cy="244917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095565"/>
              </p:ext>
            </p:extLst>
          </p:nvPr>
        </p:nvGraphicFramePr>
        <p:xfrm>
          <a:off x="3262744" y="5663031"/>
          <a:ext cx="2379520" cy="652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05" name="Equation" r:id="rId5" imgW="1574640" imgH="431640" progId="Equation.DSMT4">
                  <p:embed/>
                </p:oleObj>
              </mc:Choice>
              <mc:Fallback>
                <p:oleObj name="Equation" r:id="rId5" imgW="15746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62744" y="5663031"/>
                        <a:ext cx="2379520" cy="6524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9518073" y="2886888"/>
            <a:ext cx="387927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r>
              <a:rPr lang="fr-BE" sz="1200" dirty="0" smtClean="0">
                <a:solidFill>
                  <a:schemeClr val="bg1"/>
                </a:solidFill>
              </a:rPr>
              <a:t>(5)</a:t>
            </a:r>
            <a:endParaRPr lang="fr-BE" sz="1200" dirty="0">
              <a:solidFill>
                <a:schemeClr val="bg1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2565776"/>
              </p:ext>
            </p:extLst>
          </p:nvPr>
        </p:nvGraphicFramePr>
        <p:xfrm>
          <a:off x="1925638" y="3903663"/>
          <a:ext cx="5688012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06" name="Equation" r:id="rId7" imgW="4241520" imgH="850680" progId="Equation.DSMT4">
                  <p:embed/>
                </p:oleObj>
              </mc:Choice>
              <mc:Fallback>
                <p:oleObj name="Equation" r:id="rId7" imgW="424152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25638" y="3903663"/>
                        <a:ext cx="5688012" cy="1141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9518073" y="5850755"/>
            <a:ext cx="387927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r>
              <a:rPr lang="fr-BE" sz="1200" dirty="0" smtClean="0">
                <a:solidFill>
                  <a:schemeClr val="bg1"/>
                </a:solidFill>
              </a:rPr>
              <a:t>(6)</a:t>
            </a:r>
            <a:endParaRPr lang="fr-B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92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2.2  Duration et Convexité 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R(t) = </a:t>
            </a:r>
            <a:r>
              <a:rPr lang="el-GR" dirty="0"/>
              <a:t>ε</a:t>
            </a:r>
            <a:r>
              <a:rPr lang="fr-BE" baseline="-25000" dirty="0"/>
              <a:t>0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3D9-C7E4-49D8-A2D7-51DCE5AF316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3136" y="1010363"/>
            <a:ext cx="86966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synthèse, partant d’une position initiale d’équilibre G(0,0)=0, les conditions d’immunisation contre une déplacement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parallèle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la courbe des taux d’intérêt sur le marché sont :</a:t>
            </a:r>
            <a:b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Egalité des valeurs actuelles : VA(0) = VL(0)</a:t>
            </a:r>
          </a:p>
          <a:p>
            <a:pPr marL="742950" lvl="1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Egalité des Durations : D</a:t>
            </a:r>
            <a:r>
              <a:rPr lang="fr-F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D</a:t>
            </a:r>
            <a:r>
              <a:rPr lang="fr-F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 de Convexité : Q</a:t>
            </a:r>
            <a:r>
              <a:rPr lang="fr-F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≥ Q</a:t>
            </a:r>
            <a:r>
              <a:rPr lang="fr-F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BE" sz="20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4" name="Rectangle 3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6" name="Rectangle 3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9" name="Rectangle 3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7" name="Rectangle 6"/>
          <p:cNvSpPr/>
          <p:nvPr/>
        </p:nvSpPr>
        <p:spPr bwMode="auto">
          <a:xfrm>
            <a:off x="7544604" y="3143436"/>
            <a:ext cx="1749679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Si taux r plat</a:t>
            </a:r>
            <a:endParaRPr kumimoji="0" lang="fr-BE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474" y="3143436"/>
            <a:ext cx="3723809" cy="2857143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529681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ounded Rectangle 48"/>
          <p:cNvSpPr/>
          <p:nvPr/>
        </p:nvSpPr>
        <p:spPr bwMode="auto">
          <a:xfrm>
            <a:off x="7424398" y="935307"/>
            <a:ext cx="2429647" cy="1091310"/>
          </a:xfrm>
          <a:prstGeom prst="roundRect">
            <a:avLst/>
          </a:prstGeom>
          <a:solidFill>
            <a:srgbClr val="00B0F0">
              <a:alpha val="20000"/>
            </a:srgb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Rounded Rectangle 43"/>
          <p:cNvSpPr/>
          <p:nvPr/>
        </p:nvSpPr>
        <p:spPr bwMode="auto">
          <a:xfrm>
            <a:off x="5631746" y="3484313"/>
            <a:ext cx="4180609" cy="2913016"/>
          </a:xfrm>
          <a:prstGeom prst="roundRect">
            <a:avLst/>
          </a:prstGeom>
          <a:solidFill>
            <a:srgbClr val="00B0F0">
              <a:alpha val="20000"/>
            </a:srgb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316848" y="3484312"/>
            <a:ext cx="5215248" cy="2913017"/>
          </a:xfrm>
          <a:prstGeom prst="roundRect">
            <a:avLst/>
          </a:prstGeom>
          <a:solidFill>
            <a:srgbClr val="00B0F0">
              <a:alpha val="20000"/>
            </a:srgb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2.2  Duration et Convexité 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R(t) = </a:t>
            </a:r>
            <a:r>
              <a:rPr lang="el-GR" dirty="0"/>
              <a:t>ε</a:t>
            </a:r>
            <a:r>
              <a:rPr lang="fr-BE" baseline="-25000" dirty="0" smtClean="0"/>
              <a:t>0</a:t>
            </a:r>
            <a:r>
              <a:rPr lang="fr-BE" dirty="0" smtClean="0"/>
              <a:t> : exemple</a:t>
            </a:r>
            <a:endParaRPr lang="fr-B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8137" y="850543"/>
            <a:ext cx="7033513" cy="1202888"/>
          </a:xfrm>
        </p:spPr>
        <p:txBody>
          <a:bodyPr/>
          <a:lstStyle/>
          <a:p>
            <a:r>
              <a:rPr lang="fr-B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Exemple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considérons que les structures de l’actif et du passif soient, 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d’une 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part, composées des cash-flows repris dans la figure ci-dessous et, d’autre part, que le taux d’intérêt en base annuelle initial r soit de 5 % et donc un taux continu équivalent de 4,879 %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3D9-C7E4-49D8-A2D7-51DCE5AF316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1" name="Content Placeholder 1"/>
          <p:cNvSpPr txBox="1">
            <a:spLocks/>
          </p:cNvSpPr>
          <p:nvPr/>
        </p:nvSpPr>
        <p:spPr bwMode="auto">
          <a:xfrm>
            <a:off x="5835431" y="2395262"/>
            <a:ext cx="4070569" cy="74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E65032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-227013" algn="l" rtl="0" eaLnBrk="0" fontAlgn="base" hangingPunct="0">
              <a:spcBef>
                <a:spcPct val="10000"/>
              </a:spcBef>
              <a:spcAft>
                <a:spcPts val="600"/>
              </a:spcAft>
              <a:buClr>
                <a:srgbClr val="989898"/>
              </a:buClr>
              <a:buSzPct val="60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776288" indent="-317500" algn="l" rtl="0" eaLnBrk="0" fontAlgn="base" hangingPunct="0">
              <a:spcBef>
                <a:spcPct val="1000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charset="0"/>
              <a:buChar char="—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417638" indent="-2746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511425" indent="-979488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968625" indent="-979488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425825" indent="-979488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883025" indent="-979488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4340225" indent="-979488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fr-BE"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position initiale est équilibrée puisque VA(0)=VL(0)=104,244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860146"/>
              </p:ext>
            </p:extLst>
          </p:nvPr>
        </p:nvGraphicFramePr>
        <p:xfrm>
          <a:off x="448079" y="4465808"/>
          <a:ext cx="4931228" cy="1569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18" name="Equation" r:id="rId3" imgW="4470120" imgH="1422360" progId="Equation.DSMT4">
                  <p:embed/>
                </p:oleObj>
              </mc:Choice>
              <mc:Fallback>
                <p:oleObj name="Equation" r:id="rId3" imgW="4470120" imgH="1422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8079" y="4465808"/>
                        <a:ext cx="4931228" cy="15690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Content Placeholder 1"/>
          <p:cNvSpPr txBox="1">
            <a:spLocks/>
          </p:cNvSpPr>
          <p:nvPr/>
        </p:nvSpPr>
        <p:spPr bwMode="auto">
          <a:xfrm>
            <a:off x="411162" y="3622462"/>
            <a:ext cx="5262273" cy="65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E65032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-227013" algn="l" rtl="0" eaLnBrk="0" fontAlgn="base" hangingPunct="0">
              <a:spcBef>
                <a:spcPct val="10000"/>
              </a:spcBef>
              <a:spcAft>
                <a:spcPts val="600"/>
              </a:spcAft>
              <a:buClr>
                <a:srgbClr val="989898"/>
              </a:buClr>
              <a:buSzPct val="60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776288" indent="-317500" algn="l" rtl="0" eaLnBrk="0" fontAlgn="base" hangingPunct="0">
              <a:spcBef>
                <a:spcPct val="1000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charset="0"/>
              <a:buChar char="—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417638" indent="-2746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511425" indent="-979488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968625" indent="-979488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425825" indent="-979488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883025" indent="-979488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4340225" indent="-979488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fr-BE"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Calculons les durations et convexités de la structure des actifs et passifs (voir relations (1) et (2))</a:t>
            </a:r>
          </a:p>
        </p:txBody>
      </p:sp>
      <p:sp>
        <p:nvSpPr>
          <p:cNvPr id="39" name="Content Placeholder 1"/>
          <p:cNvSpPr txBox="1">
            <a:spLocks/>
          </p:cNvSpPr>
          <p:nvPr/>
        </p:nvSpPr>
        <p:spPr bwMode="auto">
          <a:xfrm>
            <a:off x="5835431" y="3622462"/>
            <a:ext cx="4018614" cy="74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E65032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-227013" algn="l" rtl="0" eaLnBrk="0" fontAlgn="base" hangingPunct="0">
              <a:spcBef>
                <a:spcPct val="10000"/>
              </a:spcBef>
              <a:spcAft>
                <a:spcPts val="600"/>
              </a:spcAft>
              <a:buClr>
                <a:srgbClr val="989898"/>
              </a:buClr>
              <a:buSzPct val="60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776288" indent="-317500" algn="l" rtl="0" eaLnBrk="0" fontAlgn="base" hangingPunct="0">
              <a:spcBef>
                <a:spcPct val="1000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charset="0"/>
              <a:buChar char="—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417638" indent="-2746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511425" indent="-979488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968625" indent="-979488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425825" indent="-979488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883025" indent="-979488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4340225" indent="-979488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fr-BE"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Calculons les effets d’une hausse et d’une baisse du taux de 50 </a:t>
            </a:r>
            <a:r>
              <a:rPr lang="fr-BE" sz="18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fr-BE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fr-BE" sz="1800" kern="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BE"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BE" sz="16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±</a:t>
            </a:r>
            <a:r>
              <a:rPr lang="fr-BE"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0,005</a:t>
            </a:r>
            <a:endParaRPr lang="fr-BE" sz="1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1800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1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1800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sz="1800" b="1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position est immunisée, MAIS est-ce toujours vrai ?</a:t>
            </a:r>
          </a:p>
          <a:p>
            <a:endParaRPr lang="fr-BE" sz="1800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729699"/>
              </p:ext>
            </p:extLst>
          </p:nvPr>
        </p:nvGraphicFramePr>
        <p:xfrm>
          <a:off x="5759450" y="4568825"/>
          <a:ext cx="4076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19" name="Equation" r:id="rId5" imgW="4076640" imgH="419040" progId="Equation.DSMT4">
                  <p:embed/>
                </p:oleObj>
              </mc:Choice>
              <mc:Fallback>
                <p:oleObj name="Equation" r:id="rId5" imgW="4076640" imgH="419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9450" y="4568825"/>
                        <a:ext cx="4076700" cy="41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963405"/>
              </p:ext>
            </p:extLst>
          </p:nvPr>
        </p:nvGraphicFramePr>
        <p:xfrm>
          <a:off x="5778500" y="5164138"/>
          <a:ext cx="4076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20" name="Equation" r:id="rId7" imgW="4076640" imgH="419040" progId="Equation.DSMT4">
                  <p:embed/>
                </p:oleObj>
              </mc:Choice>
              <mc:Fallback>
                <p:oleObj name="Equation" r:id="rId7" imgW="4076640" imgH="419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0" y="5164138"/>
                        <a:ext cx="4076700" cy="41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Rectangle 25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514038"/>
              </p:ext>
            </p:extLst>
          </p:nvPr>
        </p:nvGraphicFramePr>
        <p:xfrm>
          <a:off x="7493000" y="935307"/>
          <a:ext cx="2265363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21" name="Equation" r:id="rId9" imgW="1612800" imgH="774360" progId="Equation.DSMT4">
                  <p:embed/>
                </p:oleObj>
              </mc:Choice>
              <mc:Fallback>
                <p:oleObj name="Equation" r:id="rId9" imgW="161280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493000" y="935307"/>
                        <a:ext cx="2265363" cy="1090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644237" y="2135965"/>
            <a:ext cx="4935682" cy="1377094"/>
            <a:chOff x="644237" y="2135965"/>
            <a:chExt cx="4935682" cy="1377094"/>
          </a:xfrm>
        </p:grpSpPr>
        <p:cxnSp>
          <p:nvCxnSpPr>
            <p:cNvPr id="8" name="Straight Arrow Connector 7"/>
            <p:cNvCxnSpPr/>
            <p:nvPr/>
          </p:nvCxnSpPr>
          <p:spPr bwMode="auto">
            <a:xfrm flipV="1">
              <a:off x="644237" y="3111376"/>
              <a:ext cx="4935682" cy="0"/>
            </a:xfrm>
            <a:prstGeom prst="straightConnector1">
              <a:avLst/>
            </a:prstGeom>
            <a:ln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auto">
            <a:xfrm>
              <a:off x="5001491" y="3031711"/>
              <a:ext cx="0" cy="176646"/>
            </a:xfrm>
            <a:prstGeom prst="line">
              <a:avLst/>
            </a:prstGeom>
            <a:ln/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auto">
            <a:xfrm>
              <a:off x="3075709" y="3031711"/>
              <a:ext cx="0" cy="176646"/>
            </a:xfrm>
            <a:prstGeom prst="line">
              <a:avLst/>
            </a:prstGeom>
            <a:ln/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904008" y="3236060"/>
              <a:ext cx="5195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1200" dirty="0"/>
                <a:t>t</a:t>
              </a:r>
              <a:r>
                <a:rPr lang="fr-BE" sz="1200" dirty="0" smtClean="0"/>
                <a:t>=0</a:t>
              </a:r>
              <a:endParaRPr lang="fr-BE" sz="12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15936" y="3236059"/>
              <a:ext cx="5195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1200" dirty="0" smtClean="0"/>
                <a:t>t=6</a:t>
              </a:r>
              <a:endParaRPr lang="fr-BE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727864" y="3236058"/>
              <a:ext cx="5195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1200" dirty="0" smtClean="0"/>
                <a:t>t=12</a:t>
              </a:r>
              <a:endParaRPr lang="fr-BE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532906" y="3236057"/>
              <a:ext cx="6961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1200" dirty="0" smtClean="0">
                  <a:solidFill>
                    <a:srgbClr val="FF0000"/>
                  </a:solidFill>
                </a:rPr>
                <a:t>t=8,564</a:t>
              </a:r>
              <a:endParaRPr lang="fr-BE" sz="1200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4237" y="2411216"/>
              <a:ext cx="4935682" cy="2769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fr-BE" sz="1200" dirty="0" smtClean="0">
                  <a:solidFill>
                    <a:srgbClr val="FF0000"/>
                  </a:solidFill>
                </a:rPr>
                <a:t>V(t)                                                            158,313 </a:t>
              </a:r>
              <a:endParaRPr lang="fr-BE" sz="1200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44237" y="2750557"/>
              <a:ext cx="4935682" cy="2769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fr-BE" sz="1200" dirty="0" smtClean="0"/>
                <a:t>A(t)                                               80                                         80</a:t>
              </a:r>
              <a:endParaRPr lang="fr-BE" sz="1200" dirty="0"/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>
              <a:off x="1132609" y="2311270"/>
              <a:ext cx="0" cy="897087"/>
            </a:xfrm>
            <a:prstGeom prst="line">
              <a:avLst/>
            </a:prstGeom>
            <a:ln>
              <a:prstDash val="sysDash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auto">
            <a:xfrm flipH="1">
              <a:off x="3834249" y="2688215"/>
              <a:ext cx="0" cy="530342"/>
            </a:xfrm>
            <a:prstGeom prst="line">
              <a:avLst/>
            </a:prstGeom>
            <a:ln>
              <a:prstDash val="sysDash"/>
            </a:ln>
            <a:extLst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791118" y="2135965"/>
              <a:ext cx="696191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1200" dirty="0" smtClean="0">
                  <a:solidFill>
                    <a:srgbClr val="FF0000"/>
                  </a:solidFill>
                </a:rPr>
                <a:t>104,2</a:t>
              </a:r>
              <a:endParaRPr lang="fr-BE" sz="12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6222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4" grpId="0" animBg="1"/>
      <p:bldP spid="45" grpId="0" animBg="1"/>
      <p:bldP spid="2" grpId="0" build="p"/>
      <p:bldP spid="31" grpId="0"/>
      <p:bldP spid="34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ed Rectangle 51"/>
          <p:cNvSpPr/>
          <p:nvPr/>
        </p:nvSpPr>
        <p:spPr bwMode="auto">
          <a:xfrm>
            <a:off x="0" y="4679579"/>
            <a:ext cx="9923463" cy="1662546"/>
          </a:xfrm>
          <a:prstGeom prst="roundRect">
            <a:avLst/>
          </a:prstGeom>
          <a:solidFill>
            <a:srgbClr val="00B0F0">
              <a:alpha val="20000"/>
            </a:srgb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2.3  </a:t>
            </a:r>
            <a:r>
              <a:rPr lang="fr-BE" dirty="0"/>
              <a:t>Duration et Convexité : </a:t>
            </a:r>
            <a:r>
              <a:rPr lang="fr-BE" dirty="0" smtClean="0"/>
              <a:t>Si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R(t) = </a:t>
            </a:r>
            <a:r>
              <a:rPr lang="el-GR" dirty="0" smtClean="0"/>
              <a:t>ε</a:t>
            </a:r>
            <a:r>
              <a:rPr lang="fr-BE" baseline="-25000" dirty="0"/>
              <a:t>1</a:t>
            </a:r>
            <a:r>
              <a:rPr lang="fr-BE" dirty="0" smtClean="0"/>
              <a:t>.t</a:t>
            </a:r>
            <a:endParaRPr lang="fr-B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513" y="859502"/>
            <a:ext cx="9074150" cy="667602"/>
          </a:xfrm>
        </p:spPr>
        <p:txBody>
          <a:bodyPr/>
          <a:lstStyle/>
          <a:p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Considérons la même position initiale, mais la courbe des taux subit un </a:t>
            </a:r>
            <a:r>
              <a:rPr lang="fr-BE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effet de pente 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de rotation, c’est-à-dire un déplacement non parallèle.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3D9-C7E4-49D8-A2D7-51DCE5AF316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1" name="Content Placeholder 1"/>
          <p:cNvSpPr txBox="1">
            <a:spLocks/>
          </p:cNvSpPr>
          <p:nvPr/>
        </p:nvSpPr>
        <p:spPr bwMode="auto">
          <a:xfrm>
            <a:off x="417514" y="4067290"/>
            <a:ext cx="9209232" cy="74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E65032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-227013" algn="l" rtl="0" eaLnBrk="0" fontAlgn="base" hangingPunct="0">
              <a:spcBef>
                <a:spcPct val="10000"/>
              </a:spcBef>
              <a:spcAft>
                <a:spcPts val="600"/>
              </a:spcAft>
              <a:buClr>
                <a:srgbClr val="989898"/>
              </a:buClr>
              <a:buSzPct val="60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776288" indent="-317500" algn="l" rtl="0" eaLnBrk="0" fontAlgn="base" hangingPunct="0">
              <a:spcBef>
                <a:spcPct val="1000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charset="0"/>
              <a:buChar char="—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417638" indent="-2746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511425" indent="-979488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968625" indent="-979488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425825" indent="-979488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883025" indent="-979488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4340225" indent="-979488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fr-BE"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Calculons les effets de pente de la courbe des taux sur la position initiale si </a:t>
            </a:r>
            <a:r>
              <a:rPr lang="el-GR"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fr-BE" sz="1800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BE"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prend les valeurs de 2,5 % (hausse) et -2,5% (baisse)</a:t>
            </a: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0960391"/>
              </p:ext>
            </p:extLst>
          </p:nvPr>
        </p:nvGraphicFramePr>
        <p:xfrm>
          <a:off x="804985" y="1527104"/>
          <a:ext cx="3462626" cy="2267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42" name="Equation" r:id="rId3" imgW="2869920" imgH="1879560" progId="Equation.DSMT4">
                  <p:embed/>
                </p:oleObj>
              </mc:Choice>
              <mc:Fallback>
                <p:oleObj name="Equation" r:id="rId3" imgW="2869920" imgH="1879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4985" y="1527104"/>
                        <a:ext cx="3462626" cy="22679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6357437"/>
              </p:ext>
            </p:extLst>
          </p:nvPr>
        </p:nvGraphicFramePr>
        <p:xfrm>
          <a:off x="5537200" y="2795588"/>
          <a:ext cx="1016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43" name="Equation" r:id="rId5" imgW="101520" imgH="152280" progId="Equation.DSMT4">
                  <p:embed/>
                </p:oleObj>
              </mc:Choice>
              <mc:Fallback>
                <p:oleObj name="Equation" r:id="rId5" imgW="10152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37200" y="2795588"/>
                        <a:ext cx="101600" cy="15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932353"/>
              </p:ext>
            </p:extLst>
          </p:nvPr>
        </p:nvGraphicFramePr>
        <p:xfrm>
          <a:off x="273050" y="4819650"/>
          <a:ext cx="9498013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44" name="Equation" r:id="rId7" imgW="6819840" imgH="444240" progId="Equation.DSMT4">
                  <p:embed/>
                </p:oleObj>
              </mc:Choice>
              <mc:Fallback>
                <p:oleObj name="Equation" r:id="rId7" imgW="681984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3050" y="4819650"/>
                        <a:ext cx="9498013" cy="617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5379233"/>
              </p:ext>
            </p:extLst>
          </p:nvPr>
        </p:nvGraphicFramePr>
        <p:xfrm>
          <a:off x="117475" y="5678488"/>
          <a:ext cx="9805988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45" name="Equation" r:id="rId9" imgW="7048440" imgH="431640" progId="Equation.DSMT4">
                  <p:embed/>
                </p:oleObj>
              </mc:Choice>
              <mc:Fallback>
                <p:oleObj name="Equation" r:id="rId9" imgW="70484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7475" y="5678488"/>
                        <a:ext cx="9805988" cy="601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20154" y="6365236"/>
            <a:ext cx="4289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 non </a:t>
            </a:r>
            <a:r>
              <a:rPr lang="fr-BE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immunisée si 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fr-BE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BE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</a:t>
            </a:r>
            <a:endParaRPr lang="fr-BE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83201" y="1477421"/>
            <a:ext cx="5014812" cy="2566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41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2" grpId="0" build="p"/>
      <p:bldP spid="31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 Duration Vectorielle</a:t>
            </a:r>
            <a:endParaRPr lang="fr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Introduction </a:t>
            </a:r>
            <a:r>
              <a:rPr lang="fr-BE" dirty="0" smtClean="0"/>
              <a:t>à la</a:t>
            </a:r>
            <a:r>
              <a:rPr lang="fr-BE" dirty="0" smtClean="0"/>
              <a:t> notion </a:t>
            </a:r>
            <a:r>
              <a:rPr lang="fr-BE" dirty="0" smtClean="0"/>
              <a:t>de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3D9-C7E4-49D8-A2D7-51DCE5AF316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7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9450156-8B01-48CE-816E-86E990F59DC0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 Duration vectorielle :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R(t) = </a:t>
            </a:r>
            <a:r>
              <a:rPr lang="el-GR" dirty="0" smtClean="0"/>
              <a:t>ε</a:t>
            </a:r>
            <a:r>
              <a:rPr lang="fr-BE" baseline="-25000" dirty="0"/>
              <a:t>0</a:t>
            </a:r>
            <a:r>
              <a:rPr lang="fr-BE" dirty="0" smtClean="0"/>
              <a:t> + </a:t>
            </a:r>
            <a:r>
              <a:rPr lang="el-GR" dirty="0" smtClean="0"/>
              <a:t>ε</a:t>
            </a:r>
            <a:r>
              <a:rPr lang="fr-BE" baseline="-25000" dirty="0"/>
              <a:t>1</a:t>
            </a:r>
            <a:r>
              <a:rPr lang="fr-BE" dirty="0" smtClean="0"/>
              <a:t>.t + </a:t>
            </a:r>
            <a:r>
              <a:rPr lang="el-GR" dirty="0" smtClean="0"/>
              <a:t>ε</a:t>
            </a:r>
            <a:r>
              <a:rPr lang="fr-BE" baseline="-25000" dirty="0" smtClean="0"/>
              <a:t>2</a:t>
            </a:r>
            <a:r>
              <a:rPr lang="fr-BE" dirty="0" smtClean="0"/>
              <a:t>.t² </a:t>
            </a:r>
            <a:endParaRPr lang="fr-BE" dirty="0" smtClean="0">
              <a:ea typeface="ＭＳ Ｐゴシック" pitchFamily="34" charset="-128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910533"/>
            <a:ext cx="9074150" cy="3342486"/>
          </a:xfrm>
        </p:spPr>
        <p:txBody>
          <a:bodyPr/>
          <a:lstStyle/>
          <a:p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Soit un instrument financier délivrant les flux :                                évalué sous la courbe des taux initiale tel que : </a:t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/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endParaRPr lang="fr-BE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Admettons une déformation de la courbe des taux avec effets de niveau, de pente et courbure, V(0) devient V(0</a:t>
            </a:r>
            <a:r>
              <a:rPr lang="fr-BE" baseline="30000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+</a:t>
            </a:r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) tel que:</a:t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/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/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/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Intéressons-nous au facteur d’actualisation                      en le développant en série autour du point initial (0,0,0) </a:t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/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961403"/>
              </p:ext>
            </p:extLst>
          </p:nvPr>
        </p:nvGraphicFramePr>
        <p:xfrm>
          <a:off x="5442780" y="912762"/>
          <a:ext cx="1934835" cy="416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00" name="Equation" r:id="rId3" imgW="1002960" imgH="215640" progId="Equation.DSMT4">
                  <p:embed/>
                </p:oleObj>
              </mc:Choice>
              <mc:Fallback>
                <p:oleObj name="Equation" r:id="rId3" imgW="100296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42780" y="912762"/>
                        <a:ext cx="1934835" cy="4163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237018" y="1738687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707213"/>
              </p:ext>
            </p:extLst>
          </p:nvPr>
        </p:nvGraphicFramePr>
        <p:xfrm>
          <a:off x="3585854" y="1569113"/>
          <a:ext cx="2854218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01" name="Equation" r:id="rId5" imgW="1676160" imgH="368280" progId="Equation.DSMT4">
                  <p:embed/>
                </p:oleObj>
              </mc:Choice>
              <mc:Fallback>
                <p:oleObj name="Equation" r:id="rId5" imgW="167616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85854" y="1569113"/>
                        <a:ext cx="2854218" cy="627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8608881"/>
              </p:ext>
            </p:extLst>
          </p:nvPr>
        </p:nvGraphicFramePr>
        <p:xfrm>
          <a:off x="1957388" y="2906280"/>
          <a:ext cx="611187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02" name="Equation" r:id="rId7" imgW="3593880" imgH="749160" progId="Equation.DSMT4">
                  <p:embed/>
                </p:oleObj>
              </mc:Choice>
              <mc:Fallback>
                <p:oleObj name="Equation" r:id="rId7" imgW="3593880" imgH="74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57388" y="2906280"/>
                        <a:ext cx="6111875" cy="1273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153725"/>
              </p:ext>
            </p:extLst>
          </p:nvPr>
        </p:nvGraphicFramePr>
        <p:xfrm>
          <a:off x="1690103" y="5481956"/>
          <a:ext cx="6645721" cy="845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03" name="Equation" r:id="rId9" imgW="3492360" imgH="444240" progId="Equation.DSMT4">
                  <p:embed/>
                </p:oleObj>
              </mc:Choice>
              <mc:Fallback>
                <p:oleObj name="Equation" r:id="rId9" imgW="34923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90103" y="5481956"/>
                        <a:ext cx="6645721" cy="8458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42547"/>
              </p:ext>
            </p:extLst>
          </p:nvPr>
        </p:nvGraphicFramePr>
        <p:xfrm>
          <a:off x="2583830" y="4935819"/>
          <a:ext cx="4858267" cy="45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04" name="Equation" r:id="rId11" imgW="2438280" imgH="228600" progId="Equation.DSMT4">
                  <p:embed/>
                </p:oleObj>
              </mc:Choice>
              <mc:Fallback>
                <p:oleObj name="Equation" r:id="rId11" imgW="2438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583830" y="4935819"/>
                        <a:ext cx="4858267" cy="455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518073" y="3624643"/>
            <a:ext cx="387927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r>
              <a:rPr lang="fr-BE" sz="1200" dirty="0" smtClean="0">
                <a:solidFill>
                  <a:schemeClr val="bg1"/>
                </a:solidFill>
              </a:rPr>
              <a:t>(7)</a:t>
            </a:r>
            <a:endParaRPr lang="fr-BE" sz="1200" dirty="0">
              <a:solidFill>
                <a:schemeClr val="bg1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549512"/>
              </p:ext>
            </p:extLst>
          </p:nvPr>
        </p:nvGraphicFramePr>
        <p:xfrm>
          <a:off x="4979467" y="4239783"/>
          <a:ext cx="1369152" cy="373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05" name="Equation" r:id="rId13" imgW="698400" imgH="190440" progId="Equation.DSMT4">
                  <p:embed/>
                </p:oleObj>
              </mc:Choice>
              <mc:Fallback>
                <p:oleObj name="Equation" r:id="rId13" imgW="69840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979467" y="4239783"/>
                        <a:ext cx="1369152" cy="3734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9510136" y="5714706"/>
            <a:ext cx="387927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r>
              <a:rPr lang="fr-BE" sz="1200" dirty="0" smtClean="0">
                <a:solidFill>
                  <a:schemeClr val="bg1"/>
                </a:solidFill>
              </a:rPr>
              <a:t>(8)</a:t>
            </a:r>
            <a:endParaRPr lang="fr-B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9450156-8B01-48CE-816E-86E990F59DC0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3. Duration vectorielle 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R(t) = </a:t>
            </a:r>
            <a:r>
              <a:rPr lang="el-GR" dirty="0"/>
              <a:t>ε</a:t>
            </a:r>
            <a:r>
              <a:rPr lang="fr-BE" baseline="-25000" dirty="0"/>
              <a:t>0</a:t>
            </a:r>
            <a:r>
              <a:rPr lang="fr-BE" dirty="0"/>
              <a:t> + </a:t>
            </a:r>
            <a:r>
              <a:rPr lang="el-GR" dirty="0"/>
              <a:t>ε</a:t>
            </a:r>
            <a:r>
              <a:rPr lang="fr-BE" baseline="-25000" dirty="0"/>
              <a:t>1</a:t>
            </a:r>
            <a:r>
              <a:rPr lang="fr-BE" dirty="0"/>
              <a:t>.t + </a:t>
            </a:r>
            <a:r>
              <a:rPr lang="el-GR" dirty="0"/>
              <a:t>ε</a:t>
            </a:r>
            <a:r>
              <a:rPr lang="fr-BE" baseline="-25000" dirty="0"/>
              <a:t>2</a:t>
            </a:r>
            <a:r>
              <a:rPr lang="fr-BE" dirty="0"/>
              <a:t>.t² </a:t>
            </a:r>
            <a:endParaRPr lang="fr-BE" dirty="0" smtClean="0">
              <a:ea typeface="ＭＳ Ｐゴシック" pitchFamily="34" charset="-128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910533"/>
            <a:ext cx="9074150" cy="3342486"/>
          </a:xfrm>
        </p:spPr>
        <p:txBody>
          <a:bodyPr/>
          <a:lstStyle/>
          <a:p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On peut donc utiliser ce développement pour approcher le nouveau facteur d’actualisation après déformation de la courbe des taux.</a:t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/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/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/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Calculons les dérivées du premier et second ordre :</a:t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237018" y="1738687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146272"/>
              </p:ext>
            </p:extLst>
          </p:nvPr>
        </p:nvGraphicFramePr>
        <p:xfrm>
          <a:off x="1617663" y="1717675"/>
          <a:ext cx="625792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46" name="Equation" r:id="rId3" imgW="3288960" imgH="444240" progId="Equation.DSMT4">
                  <p:embed/>
                </p:oleObj>
              </mc:Choice>
              <mc:Fallback>
                <p:oleObj name="Equation" r:id="rId3" imgW="32889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7663" y="1717675"/>
                        <a:ext cx="6257925" cy="846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7534201"/>
              </p:ext>
            </p:extLst>
          </p:nvPr>
        </p:nvGraphicFramePr>
        <p:xfrm>
          <a:off x="2161216" y="3477374"/>
          <a:ext cx="4664887" cy="242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47" name="Equation" r:id="rId5" imgW="2438280" imgH="1269720" progId="Equation.DSMT4">
                  <p:embed/>
                </p:oleObj>
              </mc:Choice>
              <mc:Fallback>
                <p:oleObj name="Equation" r:id="rId5" imgW="2438280" imgH="1269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61216" y="3477374"/>
                        <a:ext cx="4664887" cy="2425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54" y="1960680"/>
            <a:ext cx="387927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r>
              <a:rPr lang="fr-BE" sz="1200" dirty="0" smtClean="0">
                <a:solidFill>
                  <a:schemeClr val="bg1"/>
                </a:solidFill>
              </a:rPr>
              <a:t>(8)</a:t>
            </a:r>
            <a:endParaRPr lang="fr-BE" sz="1200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540327" y="2099179"/>
            <a:ext cx="3429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4560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9450156-8B01-48CE-816E-86E990F59DC0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3. Duration vectorielle 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R(t) = </a:t>
            </a:r>
            <a:r>
              <a:rPr lang="el-GR" dirty="0"/>
              <a:t>ε</a:t>
            </a:r>
            <a:r>
              <a:rPr lang="fr-BE" baseline="-25000" dirty="0"/>
              <a:t>0</a:t>
            </a:r>
            <a:r>
              <a:rPr lang="fr-BE" dirty="0"/>
              <a:t> + </a:t>
            </a:r>
            <a:r>
              <a:rPr lang="el-GR" dirty="0"/>
              <a:t>ε</a:t>
            </a:r>
            <a:r>
              <a:rPr lang="fr-BE" baseline="-25000" dirty="0"/>
              <a:t>1</a:t>
            </a:r>
            <a:r>
              <a:rPr lang="fr-BE" dirty="0"/>
              <a:t>.t + </a:t>
            </a:r>
            <a:r>
              <a:rPr lang="el-GR" dirty="0"/>
              <a:t>ε</a:t>
            </a:r>
            <a:r>
              <a:rPr lang="fr-BE" baseline="-25000" dirty="0"/>
              <a:t>2</a:t>
            </a:r>
            <a:r>
              <a:rPr lang="fr-BE" dirty="0"/>
              <a:t>.t² </a:t>
            </a:r>
            <a:endParaRPr lang="fr-BE" dirty="0" smtClean="0">
              <a:ea typeface="ＭＳ Ｐゴシック" pitchFamily="34" charset="-128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910533"/>
            <a:ext cx="9074150" cy="3342486"/>
          </a:xfrm>
        </p:spPr>
        <p:txBody>
          <a:bodyPr/>
          <a:lstStyle/>
          <a:p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Remplaçons dans (8) les dérivées par leur valeur :</a:t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/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/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/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Nous obtenons :</a:t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L’approximation de la valeur actuelle (7) des flux sous la nouvelle courbe des taux devient :</a:t>
            </a:r>
            <a:endParaRPr lang="fr-BE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237018" y="1738687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245742"/>
              </p:ext>
            </p:extLst>
          </p:nvPr>
        </p:nvGraphicFramePr>
        <p:xfrm>
          <a:off x="1680008" y="1503528"/>
          <a:ext cx="625792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95" name="Equation" r:id="rId3" imgW="3288960" imgH="444240" progId="Equation.DSMT4">
                  <p:embed/>
                </p:oleObj>
              </mc:Choice>
              <mc:Fallback>
                <p:oleObj name="Equation" r:id="rId3" imgW="32889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0008" y="1503528"/>
                        <a:ext cx="6257925" cy="846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969593"/>
              </p:ext>
            </p:extLst>
          </p:nvPr>
        </p:nvGraphicFramePr>
        <p:xfrm>
          <a:off x="1680008" y="3106692"/>
          <a:ext cx="694055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96" name="Equation" r:id="rId5" imgW="3809880" imgH="406080" progId="Equation.DSMT4">
                  <p:embed/>
                </p:oleObj>
              </mc:Choice>
              <mc:Fallback>
                <p:oleObj name="Equation" r:id="rId5" imgW="38098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80008" y="3106692"/>
                        <a:ext cx="6940550" cy="741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168090"/>
              </p:ext>
            </p:extLst>
          </p:nvPr>
        </p:nvGraphicFramePr>
        <p:xfrm>
          <a:off x="1589088" y="5008563"/>
          <a:ext cx="6608762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97" name="Equation" r:id="rId7" imgW="3886200" imgH="406080" progId="Equation.DSMT4">
                  <p:embed/>
                </p:oleObj>
              </mc:Choice>
              <mc:Fallback>
                <p:oleObj name="Equation" r:id="rId7" imgW="38862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088" y="5008563"/>
                        <a:ext cx="6608762" cy="690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497290" y="1835347"/>
            <a:ext cx="40871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r>
              <a:rPr lang="fr-BE" sz="1200" dirty="0" smtClean="0">
                <a:solidFill>
                  <a:schemeClr val="bg1"/>
                </a:solidFill>
              </a:rPr>
              <a:t>(9)</a:t>
            </a:r>
            <a:endParaRPr lang="fr-BE" sz="12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29750" y="5215344"/>
            <a:ext cx="47625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r>
              <a:rPr lang="fr-BE" sz="1200" dirty="0" smtClean="0">
                <a:solidFill>
                  <a:schemeClr val="bg1"/>
                </a:solidFill>
              </a:rPr>
              <a:t>(10)</a:t>
            </a:r>
            <a:endParaRPr lang="fr-BE" sz="12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8328" y="1763251"/>
            <a:ext cx="387927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r>
              <a:rPr lang="fr-BE" sz="1200" dirty="0" smtClean="0">
                <a:solidFill>
                  <a:schemeClr val="bg1"/>
                </a:solidFill>
              </a:rPr>
              <a:t>(8)</a:t>
            </a:r>
            <a:endParaRPr lang="fr-BE" sz="1200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519545" y="1901750"/>
            <a:ext cx="3429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1677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460331" y="1577279"/>
            <a:ext cx="9018632" cy="35905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AGENDA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796" y="1727334"/>
            <a:ext cx="5876748" cy="3308599"/>
          </a:xfrm>
        </p:spPr>
        <p:txBody>
          <a:bodyPr/>
          <a:lstStyle/>
          <a:p>
            <a:pPr marL="0" indent="0">
              <a:buSzPct val="100000"/>
              <a:buNone/>
            </a:pPr>
            <a:r>
              <a:rPr lang="fr-BE" dirty="0" smtClean="0"/>
              <a:t>1. Rappels</a:t>
            </a:r>
          </a:p>
          <a:p>
            <a:pPr marL="0" indent="0">
              <a:buSzPct val="100000"/>
              <a:buNone/>
            </a:pPr>
            <a:r>
              <a:rPr lang="fr-BE" dirty="0" smtClean="0"/>
              <a:t>2. Duration, convexité, ALM</a:t>
            </a:r>
          </a:p>
          <a:p>
            <a:pPr marL="547688" lvl="2" indent="0">
              <a:buClr>
                <a:srgbClr val="FF0000"/>
              </a:buClr>
              <a:buSzPct val="100000"/>
              <a:buNone/>
            </a:pPr>
            <a:r>
              <a:rPr lang="fr-BE" sz="2000" dirty="0" smtClean="0"/>
              <a:t>2.1  Définition et Motivation</a:t>
            </a:r>
          </a:p>
          <a:p>
            <a:pPr marL="547688" lvl="2" indent="0">
              <a:buClr>
                <a:srgbClr val="FF0000"/>
              </a:buClr>
              <a:buSzPct val="100000"/>
              <a:buNone/>
            </a:pPr>
            <a:r>
              <a:rPr lang="fr-BE" sz="2000" dirty="0" smtClean="0"/>
              <a:t>2.2  Duration et Convexité :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B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R(t) = </a:t>
            </a:r>
            <a:r>
              <a:rPr lang="el-GR" sz="2000" dirty="0" smtClean="0"/>
              <a:t>ε</a:t>
            </a:r>
            <a:r>
              <a:rPr lang="fr-BE" sz="2000" baseline="-25000" dirty="0" smtClean="0"/>
              <a:t>0</a:t>
            </a:r>
          </a:p>
          <a:p>
            <a:pPr marL="547688" lvl="2" indent="0">
              <a:buClr>
                <a:srgbClr val="FF0000"/>
              </a:buClr>
              <a:buSzPct val="100000"/>
              <a:buNone/>
            </a:pPr>
            <a:r>
              <a:rPr lang="fr-BE" sz="2000" dirty="0" smtClean="0"/>
              <a:t>2.3  Duration et Convexité :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B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R(t) = </a:t>
            </a:r>
            <a:r>
              <a:rPr lang="el-GR" sz="2000" dirty="0" smtClean="0"/>
              <a:t>ε</a:t>
            </a:r>
            <a:r>
              <a:rPr lang="fr-BE" sz="2000" baseline="-25000" dirty="0" smtClean="0"/>
              <a:t>1</a:t>
            </a:r>
            <a:r>
              <a:rPr lang="fr-BE" sz="2000" dirty="0"/>
              <a:t> </a:t>
            </a:r>
            <a:r>
              <a:rPr lang="fr-BE" sz="2000" dirty="0" smtClean="0"/>
              <a:t>t</a:t>
            </a:r>
            <a:endParaRPr lang="fr-BE" sz="2000" dirty="0"/>
          </a:p>
          <a:p>
            <a:pPr marL="0" indent="0">
              <a:buSzPct val="100000"/>
              <a:buNone/>
            </a:pPr>
            <a:r>
              <a:rPr lang="fr-BE" dirty="0" smtClean="0"/>
              <a:t>3. Duration vectorielle, ALM 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R(t) = </a:t>
            </a:r>
            <a:r>
              <a:rPr lang="el-GR" dirty="0" smtClean="0"/>
              <a:t>ε</a:t>
            </a:r>
            <a:r>
              <a:rPr lang="fr-BE" baseline="-25000" dirty="0"/>
              <a:t>0</a:t>
            </a:r>
            <a:r>
              <a:rPr lang="fr-BE" dirty="0" smtClean="0"/>
              <a:t> + </a:t>
            </a:r>
            <a:r>
              <a:rPr lang="el-GR" dirty="0" smtClean="0"/>
              <a:t>ε</a:t>
            </a:r>
            <a:r>
              <a:rPr lang="fr-BE" baseline="-25000" dirty="0"/>
              <a:t>1</a:t>
            </a:r>
            <a:r>
              <a:rPr lang="fr-BE" dirty="0" smtClean="0"/>
              <a:t> t + </a:t>
            </a:r>
            <a:r>
              <a:rPr lang="el-GR" dirty="0" smtClean="0"/>
              <a:t>ε</a:t>
            </a:r>
            <a:r>
              <a:rPr lang="fr-BE" baseline="-25000" dirty="0" smtClean="0"/>
              <a:t>2</a:t>
            </a:r>
            <a:r>
              <a:rPr lang="fr-BE" dirty="0" smtClean="0"/>
              <a:t> t²</a:t>
            </a:r>
          </a:p>
          <a:p>
            <a:pPr marL="0" indent="0">
              <a:buSzPct val="100000"/>
              <a:buNone/>
            </a:pPr>
            <a:endParaRPr lang="fr-BE" dirty="0"/>
          </a:p>
          <a:p>
            <a:pPr marL="0" indent="0">
              <a:buSzPct val="100000"/>
              <a:buNone/>
            </a:pPr>
            <a:r>
              <a:rPr lang="fr-BE" dirty="0" smtClean="0"/>
              <a:t>Annexe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02EFF-468D-498E-9E81-A311E1B27DE1}" type="slidenum">
              <a:rPr lang="en-US" sz="1200" smtClean="0"/>
              <a:pPr>
                <a:defRPr/>
              </a:pPr>
              <a:t>2</a:t>
            </a:fld>
            <a:endParaRPr lang="en-US" sz="1200" dirty="0"/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460330" y="5414583"/>
            <a:ext cx="9000000" cy="0"/>
          </a:xfrm>
          <a:prstGeom prst="line">
            <a:avLst/>
          </a:prstGeom>
          <a:ln w="38100">
            <a:solidFill>
              <a:srgbClr val="FF0000"/>
            </a:solidFill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 bwMode="auto">
          <a:xfrm>
            <a:off x="460330" y="1287223"/>
            <a:ext cx="9000000" cy="0"/>
          </a:xfrm>
          <a:prstGeom prst="line">
            <a:avLst/>
          </a:prstGeom>
          <a:ln w="38100">
            <a:solidFill>
              <a:srgbClr val="FF0000"/>
            </a:solidFill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577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9450156-8B01-48CE-816E-86E990F59DC0}" type="slidenum">
              <a:rPr lang="en-US" smtClean="0"/>
              <a:pPr eaLnBrk="1" hangingPunct="1"/>
              <a:t>20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3. Duration vectorielle 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R(t) = </a:t>
            </a:r>
            <a:r>
              <a:rPr lang="el-GR" dirty="0"/>
              <a:t>ε</a:t>
            </a:r>
            <a:r>
              <a:rPr lang="fr-BE" baseline="-25000" dirty="0"/>
              <a:t>0</a:t>
            </a:r>
            <a:r>
              <a:rPr lang="fr-BE" dirty="0"/>
              <a:t> + </a:t>
            </a:r>
            <a:r>
              <a:rPr lang="el-GR" dirty="0"/>
              <a:t>ε</a:t>
            </a:r>
            <a:r>
              <a:rPr lang="fr-BE" baseline="-25000" dirty="0"/>
              <a:t>1</a:t>
            </a:r>
            <a:r>
              <a:rPr lang="fr-BE" dirty="0"/>
              <a:t>.t + </a:t>
            </a:r>
            <a:r>
              <a:rPr lang="el-GR" dirty="0"/>
              <a:t>ε</a:t>
            </a:r>
            <a:r>
              <a:rPr lang="fr-BE" baseline="-25000" dirty="0"/>
              <a:t>2</a:t>
            </a:r>
            <a:r>
              <a:rPr lang="fr-BE" dirty="0"/>
              <a:t>.t² </a:t>
            </a:r>
            <a:endParaRPr lang="fr-BE" dirty="0" smtClean="0">
              <a:ea typeface="ＭＳ Ｐゴシック" pitchFamily="34" charset="-128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865032"/>
            <a:ext cx="9074150" cy="3342486"/>
          </a:xfrm>
        </p:spPr>
        <p:txBody>
          <a:bodyPr/>
          <a:lstStyle/>
          <a:p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La duration d’ordre i :</a:t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Nous obtenons à partir de la relation (10) :</a:t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/>
            </a:r>
            <a:b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r>
              <a:rPr lang="fr-BE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Appliqué au GAP actif Passif, nous obtenons :</a:t>
            </a:r>
            <a:endParaRPr lang="fr-BE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12412" y="3322213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083242"/>
              </p:ext>
            </p:extLst>
          </p:nvPr>
        </p:nvGraphicFramePr>
        <p:xfrm>
          <a:off x="411163" y="2508463"/>
          <a:ext cx="8867919" cy="1207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97" name="Equation" r:id="rId3" imgW="5689440" imgH="774360" progId="Equation.DSMT4">
                  <p:embed/>
                </p:oleObj>
              </mc:Choice>
              <mc:Fallback>
                <p:oleObj name="Equation" r:id="rId3" imgW="568944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163" y="2508463"/>
                        <a:ext cx="8867919" cy="1207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579907"/>
              </p:ext>
            </p:extLst>
          </p:nvPr>
        </p:nvGraphicFramePr>
        <p:xfrm>
          <a:off x="2973382" y="754785"/>
          <a:ext cx="6005512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98" name="Equation" r:id="rId5" imgW="3479760" imgH="647640" progId="Equation.DSMT4">
                  <p:embed/>
                </p:oleObj>
              </mc:Choice>
              <mc:Fallback>
                <p:oleObj name="Equation" r:id="rId5" imgW="347976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73382" y="754785"/>
                        <a:ext cx="6005512" cy="111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027599"/>
              </p:ext>
            </p:extLst>
          </p:nvPr>
        </p:nvGraphicFramePr>
        <p:xfrm>
          <a:off x="872693" y="4621534"/>
          <a:ext cx="7864475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99" name="Equation" r:id="rId7" imgW="4559040" imgH="749160" progId="Equation.DSMT4">
                  <p:embed/>
                </p:oleObj>
              </mc:Choice>
              <mc:Fallback>
                <p:oleObj name="Equation" r:id="rId7" imgW="4559040" imgH="74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72693" y="4621534"/>
                        <a:ext cx="7864475" cy="1292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429750" y="1323976"/>
            <a:ext cx="47625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r>
              <a:rPr lang="fr-BE" sz="1200" dirty="0" smtClean="0">
                <a:solidFill>
                  <a:schemeClr val="bg1"/>
                </a:solidFill>
              </a:rPr>
              <a:t>(11)</a:t>
            </a:r>
            <a:endParaRPr lang="fr-BE" sz="12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889422" y="3779979"/>
            <a:ext cx="1016578" cy="27699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fr-BE" sz="1200" dirty="0" smtClean="0">
                <a:solidFill>
                  <a:schemeClr val="bg1"/>
                </a:solidFill>
              </a:rPr>
              <a:t>Voir annexe</a:t>
            </a:r>
            <a:endParaRPr lang="fr-BE" sz="12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443749" y="3314553"/>
            <a:ext cx="47625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r>
              <a:rPr lang="fr-BE" sz="1200" dirty="0" smtClean="0">
                <a:solidFill>
                  <a:schemeClr val="bg1"/>
                </a:solidFill>
              </a:rPr>
              <a:t>(12)</a:t>
            </a:r>
            <a:endParaRPr lang="fr-B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691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9450156-8B01-48CE-816E-86E990F59DC0}" type="slidenum">
              <a:rPr lang="en-US" smtClean="0"/>
              <a:pPr eaLnBrk="1" hangingPunct="1"/>
              <a:t>21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3. Duration vectorielle 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R(t) = </a:t>
            </a:r>
            <a:r>
              <a:rPr lang="el-GR" dirty="0"/>
              <a:t>ε</a:t>
            </a:r>
            <a:r>
              <a:rPr lang="fr-BE" baseline="-25000" dirty="0"/>
              <a:t>0</a:t>
            </a:r>
            <a:r>
              <a:rPr lang="fr-BE" dirty="0"/>
              <a:t> + </a:t>
            </a:r>
            <a:r>
              <a:rPr lang="el-GR" dirty="0"/>
              <a:t>ε</a:t>
            </a:r>
            <a:r>
              <a:rPr lang="fr-BE" baseline="-25000" dirty="0"/>
              <a:t>1</a:t>
            </a:r>
            <a:r>
              <a:rPr lang="fr-BE" dirty="0"/>
              <a:t>.t + </a:t>
            </a:r>
            <a:r>
              <a:rPr lang="el-GR" dirty="0"/>
              <a:t>ε</a:t>
            </a:r>
            <a:r>
              <a:rPr lang="fr-BE" baseline="-25000" dirty="0"/>
              <a:t>2</a:t>
            </a:r>
            <a:r>
              <a:rPr lang="fr-BE" dirty="0"/>
              <a:t>.t² </a:t>
            </a:r>
            <a:endParaRPr lang="fr-BE" dirty="0" smtClean="0">
              <a:ea typeface="ＭＳ Ｐゴシック" pitchFamily="34" charset="-128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5925" y="1072040"/>
            <a:ext cx="9074150" cy="3342486"/>
          </a:xfrm>
        </p:spPr>
        <p:txBody>
          <a:bodyPr/>
          <a:lstStyle/>
          <a:p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237018" y="1738687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385833"/>
              </p:ext>
            </p:extLst>
          </p:nvPr>
        </p:nvGraphicFramePr>
        <p:xfrm>
          <a:off x="914257" y="1290958"/>
          <a:ext cx="7864475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15" name="Equation" r:id="rId3" imgW="4559040" imgH="749160" progId="Equation.DSMT4">
                  <p:embed/>
                </p:oleObj>
              </mc:Choice>
              <mc:Fallback>
                <p:oleObj name="Equation" r:id="rId3" imgW="4559040" imgH="74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257" y="1290958"/>
                        <a:ext cx="7864475" cy="1292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481158" y="2802101"/>
            <a:ext cx="900891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Si on désire </a:t>
            </a:r>
            <a:r>
              <a:rPr lang="fr-FR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obtenir une protection </a:t>
            </a:r>
            <a:r>
              <a:rPr lang="fr-FR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contre une variation plus importante des trois </a:t>
            </a:r>
            <a:r>
              <a:rPr lang="fr-FR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effets, à savoir les déplacements </a:t>
            </a:r>
            <a:r>
              <a:rPr lang="fr-FR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de niveau, de pente et de </a:t>
            </a:r>
            <a:r>
              <a:rPr lang="fr-FR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courbure</a:t>
            </a:r>
            <a:r>
              <a:rPr lang="fr-FR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, </a:t>
            </a:r>
            <a:r>
              <a:rPr lang="fr-FR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la stratégie </a:t>
            </a:r>
            <a:r>
              <a:rPr lang="fr-FR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consiste à posséder</a:t>
            </a:r>
            <a:r>
              <a:rPr lang="fr-FR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 </a:t>
            </a:r>
            <a:r>
              <a:rPr lang="fr-FR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:</a:t>
            </a:r>
          </a:p>
          <a:p>
            <a:pPr>
              <a:spcAft>
                <a:spcPts val="0"/>
              </a:spcAft>
            </a:pPr>
            <a:endParaRPr lang="fr-BE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742950" lvl="1" indent="-285750"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  <a:tabLst>
                <a:tab pos="612140" algn="r"/>
              </a:tabLst>
            </a:pPr>
            <a:r>
              <a:rPr lang="fr-FR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des </a:t>
            </a:r>
            <a:r>
              <a:rPr lang="fr-FR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actifs et des passifs de même duration du premier, du deuxième, du troisième, du quatrième et du cinquième ordre</a:t>
            </a:r>
            <a:r>
              <a:rPr lang="fr-FR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.</a:t>
            </a:r>
            <a:br>
              <a:rPr lang="fr-FR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endParaRPr lang="fr-BE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742950" lvl="1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des </a:t>
            </a:r>
            <a:r>
              <a:rPr lang="fr-FR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actifs de duration du sixième ordre supérieure ou égale à celle des </a:t>
            </a:r>
            <a:r>
              <a:rPr lang="fr-FR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passifs</a:t>
            </a:r>
          </a:p>
          <a:p>
            <a:pPr marL="742950" lvl="1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fr-FR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Nous pouvons généraliser en adoptant une modification de la courbe des taux de type polynomiale limitée aux k </a:t>
            </a:r>
            <a:r>
              <a:rPr lang="fr-FR" kern="5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premiers termes.</a:t>
            </a:r>
            <a:endParaRPr lang="fr-BE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66522"/>
              </p:ext>
            </p:extLst>
          </p:nvPr>
        </p:nvGraphicFramePr>
        <p:xfrm>
          <a:off x="2986453" y="6058363"/>
          <a:ext cx="3720082" cy="402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16" name="Equation" r:id="rId5" imgW="1879560" imgH="203040" progId="Equation.DSMT4">
                  <p:embed/>
                </p:oleObj>
              </mc:Choice>
              <mc:Fallback>
                <p:oleObj name="Equation" r:id="rId5" imgW="1879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86453" y="6058363"/>
                        <a:ext cx="3720082" cy="4021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973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3883" y="2072135"/>
            <a:ext cx="5760026" cy="1470025"/>
          </a:xfrm>
        </p:spPr>
        <p:txBody>
          <a:bodyPr/>
          <a:lstStyle/>
          <a:p>
            <a:r>
              <a:rPr lang="fr-BE" sz="3200" dirty="0" smtClean="0"/>
              <a:t>Merci de votre attention</a:t>
            </a:r>
            <a:endParaRPr lang="fr-BE" sz="32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341183" y="4248539"/>
            <a:ext cx="5902036" cy="600898"/>
          </a:xfrm>
        </p:spPr>
        <p:txBody>
          <a:bodyPr/>
          <a:lstStyle/>
          <a:p>
            <a:pPr algn="l"/>
            <a:r>
              <a:rPr lang="fr-BE" sz="1800" dirty="0" smtClean="0"/>
              <a:t>Devolder, Fox, Vaguener, Mathématiques Financières, 2</a:t>
            </a:r>
            <a:r>
              <a:rPr lang="fr-BE" sz="1800" baseline="30000" dirty="0" smtClean="0"/>
              <a:t>ème</a:t>
            </a:r>
            <a:r>
              <a:rPr lang="fr-BE" sz="1800" dirty="0" smtClean="0"/>
              <a:t> édition Pearson, Montreuil, </a:t>
            </a:r>
            <a:r>
              <a:rPr lang="fr-BE" sz="1800" dirty="0" smtClean="0"/>
              <a:t>juin 2015</a:t>
            </a:r>
            <a:endParaRPr lang="fr-B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3D9-C7E4-49D8-A2D7-51DCE5AF316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963883" y="4192784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dirty="0"/>
              <a:t>Référence :</a:t>
            </a:r>
          </a:p>
        </p:txBody>
      </p:sp>
    </p:spTree>
    <p:extLst>
      <p:ext uri="{BB962C8B-B14F-4D97-AF65-F5344CB8AC3E}">
        <p14:creationId xmlns:p14="http://schemas.microsoft.com/office/powerpoint/2010/main" val="393002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28969" y="140952"/>
            <a:ext cx="9189104" cy="765175"/>
          </a:xfrm>
        </p:spPr>
        <p:txBody>
          <a:bodyPr/>
          <a:lstStyle/>
          <a:p>
            <a:r>
              <a:rPr lang="fr-BE" dirty="0" smtClean="0"/>
              <a:t>Annexe : expression (12)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3D9-C7E4-49D8-A2D7-51DCE5AF316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301046"/>
              </p:ext>
            </p:extLst>
          </p:nvPr>
        </p:nvGraphicFramePr>
        <p:xfrm>
          <a:off x="328613" y="885825"/>
          <a:ext cx="9526587" cy="424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04" name="Equation" r:id="rId3" imgW="6159240" imgH="2743200" progId="Equation.DSMT4">
                  <p:embed/>
                </p:oleObj>
              </mc:Choice>
              <mc:Fallback>
                <p:oleObj name="Equation" r:id="rId3" imgW="6159240" imgH="2743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8613" y="885825"/>
                        <a:ext cx="9526587" cy="4240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640452"/>
              </p:ext>
            </p:extLst>
          </p:nvPr>
        </p:nvGraphicFramePr>
        <p:xfrm>
          <a:off x="501072" y="5428261"/>
          <a:ext cx="8726055" cy="5673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05" name="Equation" r:id="rId5" imgW="5663880" imgH="368280" progId="Equation.DSMT4">
                  <p:embed/>
                </p:oleObj>
              </mc:Choice>
              <mc:Fallback>
                <p:oleObj name="Equation" r:id="rId5" imgW="56638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1072" y="5428261"/>
                        <a:ext cx="8726055" cy="5673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557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1. Rappels</a:t>
            </a:r>
            <a:endParaRPr lang="fr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3D9-C7E4-49D8-A2D7-51DCE5AF316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1093" y="942903"/>
            <a:ext cx="895487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Soit un </a:t>
            </a:r>
            <a:r>
              <a:rPr lang="fr-FR" sz="2000" kern="5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investissement obligataire 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VI(0,r) : capitalisons </a:t>
            </a:r>
            <a:r>
              <a:rPr lang="fr-FR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la valeur actuelle 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VI(0,r</a:t>
            </a:r>
            <a:r>
              <a:rPr lang="fr-FR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) 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de </a:t>
            </a:r>
            <a:r>
              <a:rPr lang="fr-FR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l’investissement à l’instant D et calculons la valeur de D qui annule la dérivée de VI(</a:t>
            </a:r>
            <a:r>
              <a:rPr lang="fr-FR" sz="2000" kern="50" dirty="0" err="1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D,r</a:t>
            </a:r>
            <a:r>
              <a:rPr lang="fr-FR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) par rapport à 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r</a:t>
            </a: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BE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A cet instant D, la perte (le gain) sur le réinvestissement des coupons est compensée par l’augmentation (la diminution) de la valeur de l’obligation consécutive à une diminution (augmentation) du taux d’intérêt sur le marché pratiqué pour un instrument financier similaire.</a:t>
            </a:r>
            <a:endParaRPr lang="fr-BE" sz="20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1. </a:t>
            </a:r>
            <a:r>
              <a:rPr lang="fr-BE" dirty="0" smtClean="0"/>
              <a:t>Rappel : Duration comme instant d’immunisation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3D9-C7E4-49D8-A2D7-51DCE5AF316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0" name="Rectangle 26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815832"/>
              </p:ext>
            </p:extLst>
          </p:nvPr>
        </p:nvGraphicFramePr>
        <p:xfrm>
          <a:off x="1330787" y="2141678"/>
          <a:ext cx="6864350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20" name="Equation" r:id="rId3" imgW="3974760" imgH="1523880" progId="Equation.DSMT4">
                  <p:embed/>
                </p:oleObj>
              </mc:Choice>
              <mc:Fallback>
                <p:oleObj name="Equation" r:id="rId3" imgW="3974760" imgH="1523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0787" y="2141678"/>
                        <a:ext cx="6864350" cy="2632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070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1093" y="942903"/>
            <a:ext cx="895487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Intéressons-nous cette fois à la </a:t>
            </a:r>
            <a:r>
              <a:rPr lang="fr-FR" sz="2000" kern="5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sensibilité de la valeur d’une obligation 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à une variation 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du 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taux d’intérêt r </a:t>
            </a: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BE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Et </a:t>
            </a:r>
            <a:r>
              <a:rPr lang="fr-BE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en développant en série V(0,r) jusqu’au terme </a:t>
            </a:r>
            <a:r>
              <a:rPr lang="fr-BE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d’ordre 2, </a:t>
            </a:r>
            <a:r>
              <a:rPr lang="fr-BE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on a :</a:t>
            </a: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BE" sz="20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BE" sz="2000" kern="50" dirty="0" smtClean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BE" sz="20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BE" sz="2000" kern="50" dirty="0" smtClean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1. </a:t>
            </a:r>
            <a:r>
              <a:rPr lang="fr-BE" dirty="0" smtClean="0"/>
              <a:t>Rappel : Duration comme mesure de sensibilité, Convexité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3D9-C7E4-49D8-A2D7-51DCE5AF316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0" name="Rectangle 26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300123"/>
              </p:ext>
            </p:extLst>
          </p:nvPr>
        </p:nvGraphicFramePr>
        <p:xfrm>
          <a:off x="901700" y="1755775"/>
          <a:ext cx="6853238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01" name="Equation" r:id="rId3" imgW="4152600" imgH="799920" progId="Equation.DSMT4">
                  <p:embed/>
                </p:oleObj>
              </mc:Choice>
              <mc:Fallback>
                <p:oleObj name="Equation" r:id="rId3" imgW="4152600" imgH="799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1700" y="1755775"/>
                        <a:ext cx="6853238" cy="132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30343"/>
              </p:ext>
            </p:extLst>
          </p:nvPr>
        </p:nvGraphicFramePr>
        <p:xfrm>
          <a:off x="1063098" y="3975685"/>
          <a:ext cx="8235216" cy="249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02" name="Equation" r:id="rId5" imgW="4991040" imgH="1511280" progId="Equation.DSMT4">
                  <p:embed/>
                </p:oleObj>
              </mc:Choice>
              <mc:Fallback>
                <p:oleObj name="Equation" r:id="rId5" imgW="499104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3098" y="3975685"/>
                        <a:ext cx="8235216" cy="2493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941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33136" y="1047078"/>
            <a:ext cx="815686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Duration</a:t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endParaRPr lang="fr-FR" sz="2000" kern="50" dirty="0" smtClean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Convexité</a:t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r>
              <a:rPr lang="fr-FR" sz="1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1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endParaRPr lang="fr-BE" sz="20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1. </a:t>
            </a:r>
            <a:r>
              <a:rPr lang="fr-BE" dirty="0" smtClean="0"/>
              <a:t>Rappels : Duration et convexité à taux continu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3D9-C7E4-49D8-A2D7-51DCE5AF316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678746"/>
              </p:ext>
            </p:extLst>
          </p:nvPr>
        </p:nvGraphicFramePr>
        <p:xfrm>
          <a:off x="1277937" y="1581150"/>
          <a:ext cx="6838950" cy="197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04" name="Equation" r:id="rId3" imgW="4444920" imgH="1282680" progId="Equation.DSMT4">
                  <p:embed/>
                </p:oleObj>
              </mc:Choice>
              <mc:Fallback>
                <p:oleObj name="Equation" r:id="rId3" imgW="4444920" imgH="1282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937" y="1581150"/>
                        <a:ext cx="6838950" cy="19796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541581"/>
              </p:ext>
            </p:extLst>
          </p:nvPr>
        </p:nvGraphicFramePr>
        <p:xfrm>
          <a:off x="1277937" y="4313287"/>
          <a:ext cx="7196706" cy="19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05" name="Equation" r:id="rId5" imgW="4660560" imgH="1282680" progId="Equation.DSMT4">
                  <p:embed/>
                </p:oleObj>
              </mc:Choice>
              <mc:Fallback>
                <p:oleObj name="Equation" r:id="rId5" imgW="466056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77937" y="4313287"/>
                        <a:ext cx="7196706" cy="198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518073" y="2493627"/>
            <a:ext cx="387927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r>
              <a:rPr lang="fr-BE" sz="1200" dirty="0" smtClean="0">
                <a:solidFill>
                  <a:schemeClr val="bg1"/>
                </a:solidFill>
              </a:rPr>
              <a:t>(1)</a:t>
            </a:r>
            <a:endParaRPr lang="fr-BE" sz="12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23269" y="5147554"/>
            <a:ext cx="387927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r>
              <a:rPr lang="fr-BE" sz="1200" dirty="0" smtClean="0">
                <a:solidFill>
                  <a:schemeClr val="bg1"/>
                </a:solidFill>
              </a:rPr>
              <a:t>(2)</a:t>
            </a:r>
            <a:endParaRPr lang="fr-B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47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8889278" cy="1362075"/>
          </a:xfrm>
        </p:spPr>
        <p:txBody>
          <a:bodyPr/>
          <a:lstStyle/>
          <a:p>
            <a:r>
              <a:rPr lang="fr-BE" dirty="0" smtClean="0"/>
              <a:t>2. Duration, Convexité, ALM</a:t>
            </a:r>
            <a:endParaRPr lang="fr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Introduction aux notions de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3D9-C7E4-49D8-A2D7-51DCE5AF316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6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2.1 Définitions et Motivation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3D9-C7E4-49D8-A2D7-51DCE5AF316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3136" y="799324"/>
            <a:ext cx="81568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u="sng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Définition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ALM</a:t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r>
              <a:rPr lang="fr-FR" sz="1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1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La </a:t>
            </a:r>
            <a:r>
              <a:rPr lang="fr-FR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gestion actif-passif (</a:t>
            </a:r>
            <a:r>
              <a:rPr lang="fr-FR" sz="2000" i="1" kern="50" dirty="0" err="1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Asset</a:t>
            </a:r>
            <a:r>
              <a:rPr lang="fr-FR" sz="2000" i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and </a:t>
            </a:r>
            <a:r>
              <a:rPr lang="fr-FR" sz="2000" i="1" kern="50" dirty="0" err="1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Liability</a:t>
            </a:r>
            <a:r>
              <a:rPr lang="fr-FR" sz="2000" i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Management</a:t>
            </a:r>
            <a:r>
              <a:rPr lang="fr-FR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, ou ALM) peut se définir comme un ensemble de techniques visant à coordonner les décisions relatives à l’actif et au passif, dans le but de protéger et </a:t>
            </a:r>
            <a:r>
              <a:rPr lang="fr-FR" sz="2000" kern="5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d’optimiser la richesse </a:t>
            </a:r>
            <a:r>
              <a:rPr lang="fr-FR" sz="2000" kern="5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nette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.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endParaRPr lang="fr-FR" sz="2000" kern="50" dirty="0" smtClean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Partons d’une position initiale d’équilibre : G(0) = VA(0) – VL(0) = 0</a:t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endParaRPr lang="fr-FR" sz="2000" kern="50" dirty="0" smtClean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u="sng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Motivation</a:t>
            </a:r>
            <a:r>
              <a:rPr lang="fr-FR" sz="2000" kern="5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: Analyser </a:t>
            </a:r>
            <a:r>
              <a:rPr lang="fr-FR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dans un contexte </a:t>
            </a:r>
            <a:r>
              <a:rPr lang="fr-FR" sz="2000" kern="5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déterministe 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la sensibilité de G(0) à une </a:t>
            </a:r>
            <a:r>
              <a:rPr lang="fr-FR" sz="2000" kern="5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variation du taux d’intérêt </a:t>
            </a:r>
            <a:r>
              <a:rPr lang="fr-FR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pratiqué 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sur le marché en partant </a:t>
            </a:r>
            <a:r>
              <a:rPr lang="fr-FR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d’une position 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initiale d’équilibre </a:t>
            </a:r>
            <a:r>
              <a:rPr lang="fr-FR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(G(0)=0</a:t>
            </a: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). </a:t>
            </a:r>
            <a:endParaRPr lang="fr-BE" sz="20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859973" y="4639749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229215"/>
              </p:ext>
            </p:extLst>
          </p:nvPr>
        </p:nvGraphicFramePr>
        <p:xfrm>
          <a:off x="3348589" y="3384647"/>
          <a:ext cx="2925957" cy="7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127" name="Equation" r:id="rId3" imgW="491392" imgH="444393" progId="Equation.DSMT4">
                  <p:embed/>
                </p:oleObj>
              </mc:Choice>
              <mc:Fallback>
                <p:oleObj name="Equation" r:id="rId3" imgW="491392" imgH="44439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589" y="3384647"/>
                        <a:ext cx="2925957" cy="7200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3668758"/>
              </p:ext>
            </p:extLst>
          </p:nvPr>
        </p:nvGraphicFramePr>
        <p:xfrm>
          <a:off x="3348589" y="4104647"/>
          <a:ext cx="2880000" cy="7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128" name="Equation" r:id="rId5" imgW="491432" imgH="444429" progId="Equation.DSMT4">
                  <p:embed/>
                </p:oleObj>
              </mc:Choice>
              <mc:Fallback>
                <p:oleObj name="Equation" r:id="rId5" imgW="491432" imgH="4444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589" y="4104647"/>
                        <a:ext cx="2880000" cy="7200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523269" y="3167787"/>
            <a:ext cx="387927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r>
              <a:rPr lang="fr-BE" sz="1200" dirty="0" smtClean="0">
                <a:solidFill>
                  <a:schemeClr val="bg1"/>
                </a:solidFill>
              </a:rPr>
              <a:t>(3)</a:t>
            </a:r>
            <a:endParaRPr lang="fr-B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67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2.2  Duration et Convexité :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R(t) = </a:t>
            </a:r>
            <a:r>
              <a:rPr lang="el-GR" dirty="0" smtClean="0"/>
              <a:t>ε</a:t>
            </a:r>
            <a:r>
              <a:rPr lang="fr-BE" baseline="-25000" dirty="0"/>
              <a:t>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086A8D-5591-44AB-BFCB-2C462DCDE01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33136" y="1038315"/>
            <a:ext cx="8696614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Supposons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exemple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qu’immédiatement,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après l’instant initial d’évaluation des positions de l’actif et du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passif,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courbe de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taux subisse un déplacement parallèle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(à la hausse ou à la baisse) d’un montant positif ou négatif </a:t>
            </a:r>
            <a:r>
              <a:rPr lang="el-G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fr-FR" sz="2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 que 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BE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position est immunisée </a:t>
            </a:r>
            <a:r>
              <a:rPr lang="fr-F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r-FR" sz="2000" kern="5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Admettons :</a:t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r-FR" sz="2000" kern="5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14400" lvl="1" indent="-457200">
              <a:spcAft>
                <a:spcPts val="0"/>
              </a:spcAft>
              <a:buClr>
                <a:srgbClr val="FF0000"/>
              </a:buClr>
              <a:buSzPct val="80000"/>
              <a:buFont typeface="+mj-lt"/>
              <a:buAutoNum type="arabicPeriod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Cash-flows d’actifs A(t)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de passifs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L(t) insensibles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la courbe des taux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>
              <a:spcAft>
                <a:spcPts val="0"/>
              </a:spcAft>
              <a:buClr>
                <a:srgbClr val="FF0000"/>
              </a:buClr>
              <a:buSzPct val="80000"/>
              <a:buFont typeface="+mj-lt"/>
              <a:buAutoNum type="arabicPeriod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Mouvement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parallèle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fr-B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courbe des taux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  <a:buClr>
                <a:srgbClr val="FF0000"/>
              </a:buClr>
            </a:pP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/>
            </a:r>
            <a:br>
              <a:rPr lang="fr-FR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</a:br>
            <a:endParaRPr lang="fr-BE" sz="20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687111"/>
              </p:ext>
            </p:extLst>
          </p:nvPr>
        </p:nvGraphicFramePr>
        <p:xfrm>
          <a:off x="2457003" y="3472387"/>
          <a:ext cx="6080387" cy="817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426" name="Equation" r:id="rId3" imgW="491481" imgH="457178" progId="Equation.DSMT4">
                  <p:embed/>
                </p:oleObj>
              </mc:Choice>
              <mc:Fallback>
                <p:oleObj name="Equation" r:id="rId3" imgW="491481" imgH="457178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003" y="3472387"/>
                        <a:ext cx="6080387" cy="81753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235526"/>
              </p:ext>
            </p:extLst>
          </p:nvPr>
        </p:nvGraphicFramePr>
        <p:xfrm>
          <a:off x="4130992" y="2888500"/>
          <a:ext cx="4636347" cy="416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427" name="Equation" r:id="rId5" imgW="491432" imgH="215863" progId="Equation.DSMT4">
                  <p:embed/>
                </p:oleObj>
              </mc:Choice>
              <mc:Fallback>
                <p:oleObj name="Equation" r:id="rId5" imgW="491432" imgH="215863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0992" y="2888500"/>
                        <a:ext cx="4636347" cy="41654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606783"/>
              </p:ext>
            </p:extLst>
          </p:nvPr>
        </p:nvGraphicFramePr>
        <p:xfrm>
          <a:off x="2803232" y="2203075"/>
          <a:ext cx="3607959" cy="461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428" name="Equation" r:id="rId7" imgW="2082600" imgH="266400" progId="Equation.DSMT4">
                  <p:embed/>
                </p:oleObj>
              </mc:Choice>
              <mc:Fallback>
                <p:oleObj name="Equation" r:id="rId7" imgW="20826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03232" y="2203075"/>
                        <a:ext cx="3607959" cy="461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078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wers_Watson_01">
  <a:themeElements>
    <a:clrScheme name="Towers_Watson_01 1">
      <a:dk1>
        <a:srgbClr val="000000"/>
      </a:dk1>
      <a:lt1>
        <a:srgbClr val="FFFFFF"/>
      </a:lt1>
      <a:dk2>
        <a:srgbClr val="A00050"/>
      </a:dk2>
      <a:lt2>
        <a:srgbClr val="FFDA65"/>
      </a:lt2>
      <a:accent1>
        <a:srgbClr val="EBAF00"/>
      </a:accent1>
      <a:accent2>
        <a:srgbClr val="E65032"/>
      </a:accent2>
      <a:accent3>
        <a:srgbClr val="FFFFFF"/>
      </a:accent3>
      <a:accent4>
        <a:srgbClr val="000000"/>
      </a:accent4>
      <a:accent5>
        <a:srgbClr val="F3D4AA"/>
      </a:accent5>
      <a:accent6>
        <a:srgbClr val="D0482C"/>
      </a:accent6>
      <a:hlink>
        <a:srgbClr val="999999"/>
      </a:hlink>
      <a:folHlink>
        <a:srgbClr val="EA745C"/>
      </a:folHlink>
    </a:clrScheme>
    <a:fontScheme name="Towers_Watson_0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owers_Watson_01 1">
        <a:dk1>
          <a:srgbClr val="000000"/>
        </a:dk1>
        <a:lt1>
          <a:srgbClr val="FFFFFF"/>
        </a:lt1>
        <a:dk2>
          <a:srgbClr val="A00050"/>
        </a:dk2>
        <a:lt2>
          <a:srgbClr val="FFDA65"/>
        </a:lt2>
        <a:accent1>
          <a:srgbClr val="EBAF00"/>
        </a:accent1>
        <a:accent2>
          <a:srgbClr val="E65032"/>
        </a:accent2>
        <a:accent3>
          <a:srgbClr val="FFFFFF"/>
        </a:accent3>
        <a:accent4>
          <a:srgbClr val="000000"/>
        </a:accent4>
        <a:accent5>
          <a:srgbClr val="F3D4AA"/>
        </a:accent5>
        <a:accent6>
          <a:srgbClr val="D0482C"/>
        </a:accent6>
        <a:hlink>
          <a:srgbClr val="999999"/>
        </a:hlink>
        <a:folHlink>
          <a:srgbClr val="EA745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wers_Watson_01 2">
        <a:dk1>
          <a:srgbClr val="000000"/>
        </a:dk1>
        <a:lt1>
          <a:srgbClr val="FFFFFF"/>
        </a:lt1>
        <a:dk2>
          <a:srgbClr val="A00050"/>
        </a:dk2>
        <a:lt2>
          <a:srgbClr val="D6D966"/>
        </a:lt2>
        <a:accent1>
          <a:srgbClr val="00B4AF"/>
        </a:accent1>
        <a:accent2>
          <a:srgbClr val="B4BE00"/>
        </a:accent2>
        <a:accent3>
          <a:srgbClr val="FFFFFF"/>
        </a:accent3>
        <a:accent4>
          <a:srgbClr val="000000"/>
        </a:accent4>
        <a:accent5>
          <a:srgbClr val="AAD6D4"/>
        </a:accent5>
        <a:accent6>
          <a:srgbClr val="A3AC00"/>
        </a:accent6>
        <a:hlink>
          <a:srgbClr val="999999"/>
        </a:hlink>
        <a:folHlink>
          <a:srgbClr val="9CE0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wers_Watson_01 3">
        <a:dk1>
          <a:srgbClr val="000000"/>
        </a:dk1>
        <a:lt1>
          <a:srgbClr val="FFFFFF"/>
        </a:lt1>
        <a:dk2>
          <a:srgbClr val="E65032"/>
        </a:dk2>
        <a:lt2>
          <a:srgbClr val="D6D966"/>
        </a:lt2>
        <a:accent1>
          <a:srgbClr val="A00050"/>
        </a:accent1>
        <a:accent2>
          <a:srgbClr val="B4BE00"/>
        </a:accent2>
        <a:accent3>
          <a:srgbClr val="FFFFFF"/>
        </a:accent3>
        <a:accent4>
          <a:srgbClr val="000000"/>
        </a:accent4>
        <a:accent5>
          <a:srgbClr val="CDAAB3"/>
        </a:accent5>
        <a:accent6>
          <a:srgbClr val="A3AC00"/>
        </a:accent6>
        <a:hlink>
          <a:srgbClr val="999999"/>
        </a:hlink>
        <a:folHlink>
          <a:srgbClr val="BA617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Towers_Watson_01</Template>
  <TotalTime>20266</TotalTime>
  <Words>812</Words>
  <Application>Microsoft Office PowerPoint</Application>
  <PresentationFormat>A4 Paper (210x297 mm)</PresentationFormat>
  <Paragraphs>178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MS PGothic</vt:lpstr>
      <vt:lpstr>SimSun</vt:lpstr>
      <vt:lpstr>Arial</vt:lpstr>
      <vt:lpstr>Calibri</vt:lpstr>
      <vt:lpstr>Mangal</vt:lpstr>
      <vt:lpstr>Times New Roman</vt:lpstr>
      <vt:lpstr>Wingdings</vt:lpstr>
      <vt:lpstr>Towers_Watson_01</vt:lpstr>
      <vt:lpstr>MathType 6.0 Equation</vt:lpstr>
      <vt:lpstr>Equation</vt:lpstr>
      <vt:lpstr> Alac Luxembourg 12│05│2016 </vt:lpstr>
      <vt:lpstr>AGENDA</vt:lpstr>
      <vt:lpstr>1. Rappels</vt:lpstr>
      <vt:lpstr>1. Rappel : Duration comme instant d’immunisation</vt:lpstr>
      <vt:lpstr>1. Rappel : Duration comme mesure de sensibilité, Convexité</vt:lpstr>
      <vt:lpstr>1. Rappels : Duration et convexité à taux continu</vt:lpstr>
      <vt:lpstr>2. Duration, Convexité, ALM</vt:lpstr>
      <vt:lpstr>2.1 Définitions et Motivation</vt:lpstr>
      <vt:lpstr>2.2  Duration et Convexité : ΔR(t) = ε0</vt:lpstr>
      <vt:lpstr>2.2  Duration et Convexité : ΔR(t) = ε0</vt:lpstr>
      <vt:lpstr>2.2  Duration et Convexité : ΔR(t) = ε0</vt:lpstr>
      <vt:lpstr>2.2  Duration et Convexité : ΔR(t) = ε0</vt:lpstr>
      <vt:lpstr>2.2  Duration et Convexité : ΔR(t) = ε0</vt:lpstr>
      <vt:lpstr>2.2  Duration et Convexité : ΔR(t) = ε0 : exemple</vt:lpstr>
      <vt:lpstr>2.3  Duration et Convexité : Si ΔR(t) = ε1.t</vt:lpstr>
      <vt:lpstr>3. Duration Vectorielle</vt:lpstr>
      <vt:lpstr>3. Duration vectorielle : ΔR(t) = ε0 + ε1.t + ε2.t² </vt:lpstr>
      <vt:lpstr>3. Duration vectorielle : ΔR(t) = ε0 + ε1.t + ε2.t² </vt:lpstr>
      <vt:lpstr>3. Duration vectorielle : ΔR(t) = ε0 + ε1.t + ε2.t² </vt:lpstr>
      <vt:lpstr>3. Duration vectorielle : ΔR(t) = ε0 + ε1.t + ε2.t² </vt:lpstr>
      <vt:lpstr>3. Duration vectorielle : ΔR(t) = ε0 + ε1.t + ε2.t² </vt:lpstr>
      <vt:lpstr>Merci de votre attention</vt:lpstr>
      <vt:lpstr>Annexe : expression (12)</vt:lpstr>
    </vt:vector>
  </TitlesOfParts>
  <Company>Watson Wyatt Partners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Pretium – Predictive modelling tool</dc:title>
  <dc:creator>103016</dc:creator>
  <cp:lastModifiedBy>Francis Vaguener (RFS/RCS/PC Ins, Brussels)</cp:lastModifiedBy>
  <cp:revision>1009</cp:revision>
  <cp:lastPrinted>2016-05-04T08:29:53Z</cp:lastPrinted>
  <dcterms:created xsi:type="dcterms:W3CDTF">2010-01-04T09:58:59Z</dcterms:created>
  <dcterms:modified xsi:type="dcterms:W3CDTF">2016-05-11T13:04:56Z</dcterms:modified>
</cp:coreProperties>
</file>